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95" r:id="rId7"/>
    <p:sldId id="287" r:id="rId8"/>
    <p:sldId id="289" r:id="rId9"/>
    <p:sldId id="267" r:id="rId10"/>
    <p:sldId id="278" r:id="rId11"/>
    <p:sldId id="286" r:id="rId12"/>
    <p:sldId id="294" r:id="rId13"/>
    <p:sldId id="279" r:id="rId14"/>
    <p:sldId id="290" r:id="rId15"/>
    <p:sldId id="280" r:id="rId16"/>
    <p:sldId id="282" r:id="rId17"/>
    <p:sldId id="281" r:id="rId18"/>
    <p:sldId id="293" r:id="rId19"/>
    <p:sldId id="291" r:id="rId20"/>
    <p:sldId id="288" r:id="rId21"/>
    <p:sldId id="274" r:id="rId22"/>
    <p:sldId id="277" r:id="rId23"/>
    <p:sldId id="285" r:id="rId24"/>
    <p:sldId id="265"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3" d="100"/>
          <a:sy n="73" d="100"/>
        </p:scale>
        <p:origin x="618"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jpeg>
</file>

<file path=ppt/media/image11.png>
</file>

<file path=ppt/media/image2.png>
</file>

<file path=ppt/media/image3.png>
</file>

<file path=ppt/media/image4.png>
</file>

<file path=ppt/media/image5.jpeg>
</file>

<file path=ppt/media/image6.jpe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4F1632BC-E754-4673-8FD0-596B6251D771}" type="datetimeFigureOut">
              <a:rPr lang="en-US" smtClean="0"/>
              <a:t>25-Apr-25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CBF0DF-9B45-46B1-BAD8-DD2580DD2B58}" type="slidenum">
              <a:rPr lang="en-US" smtClean="0"/>
              <a:t>‹#›</a:t>
            </a:fld>
            <a:endParaRPr lang="en-US"/>
          </a:p>
        </p:txBody>
      </p:sp>
    </p:spTree>
    <p:extLst>
      <p:ext uri="{BB962C8B-B14F-4D97-AF65-F5344CB8AC3E}">
        <p14:creationId xmlns:p14="http://schemas.microsoft.com/office/powerpoint/2010/main" val="1592565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F1632BC-E754-4673-8FD0-596B6251D771}" type="datetimeFigureOut">
              <a:rPr lang="en-US" smtClean="0"/>
              <a:t>25-Apr-25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CBF0DF-9B45-46B1-BAD8-DD2580DD2B58}" type="slidenum">
              <a:rPr lang="en-US" smtClean="0"/>
              <a:t>‹#›</a:t>
            </a:fld>
            <a:endParaRPr lang="en-US"/>
          </a:p>
        </p:txBody>
      </p:sp>
    </p:spTree>
    <p:extLst>
      <p:ext uri="{BB962C8B-B14F-4D97-AF65-F5344CB8AC3E}">
        <p14:creationId xmlns:p14="http://schemas.microsoft.com/office/powerpoint/2010/main" val="15120716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F1632BC-E754-4673-8FD0-596B6251D771}" type="datetimeFigureOut">
              <a:rPr lang="en-US" smtClean="0"/>
              <a:t>25-Apr-25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CBF0DF-9B45-46B1-BAD8-DD2580DD2B58}" type="slidenum">
              <a:rPr lang="en-US" smtClean="0"/>
              <a:t>‹#›</a:t>
            </a:fld>
            <a:endParaRPr lang="en-US"/>
          </a:p>
        </p:txBody>
      </p:sp>
    </p:spTree>
    <p:extLst>
      <p:ext uri="{BB962C8B-B14F-4D97-AF65-F5344CB8AC3E}">
        <p14:creationId xmlns:p14="http://schemas.microsoft.com/office/powerpoint/2010/main" val="42246158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F1632BC-E754-4673-8FD0-596B6251D771}" type="datetimeFigureOut">
              <a:rPr lang="en-US" smtClean="0"/>
              <a:t>25-Apr-25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CBF0DF-9B45-46B1-BAD8-DD2580DD2B58}" type="slidenum">
              <a:rPr lang="en-US" smtClean="0"/>
              <a:t>‹#›</a:t>
            </a:fld>
            <a:endParaRPr lang="en-US"/>
          </a:p>
        </p:txBody>
      </p:sp>
    </p:spTree>
    <p:extLst>
      <p:ext uri="{BB962C8B-B14F-4D97-AF65-F5344CB8AC3E}">
        <p14:creationId xmlns:p14="http://schemas.microsoft.com/office/powerpoint/2010/main" val="30957798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F1632BC-E754-4673-8FD0-596B6251D771}" type="datetimeFigureOut">
              <a:rPr lang="en-US" smtClean="0"/>
              <a:t>25-Apr-25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CBF0DF-9B45-46B1-BAD8-DD2580DD2B58}" type="slidenum">
              <a:rPr lang="en-US" smtClean="0"/>
              <a:t>‹#›</a:t>
            </a:fld>
            <a:endParaRPr lang="en-US"/>
          </a:p>
        </p:txBody>
      </p:sp>
    </p:spTree>
    <p:extLst>
      <p:ext uri="{BB962C8B-B14F-4D97-AF65-F5344CB8AC3E}">
        <p14:creationId xmlns:p14="http://schemas.microsoft.com/office/powerpoint/2010/main" val="11203005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F1632BC-E754-4673-8FD0-596B6251D771}" type="datetimeFigureOut">
              <a:rPr lang="en-US" smtClean="0"/>
              <a:t>25-Apr-25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CBF0DF-9B45-46B1-BAD8-DD2580DD2B58}" type="slidenum">
              <a:rPr lang="en-US" smtClean="0"/>
              <a:t>‹#›</a:t>
            </a:fld>
            <a:endParaRPr lang="en-US"/>
          </a:p>
        </p:txBody>
      </p:sp>
    </p:spTree>
    <p:extLst>
      <p:ext uri="{BB962C8B-B14F-4D97-AF65-F5344CB8AC3E}">
        <p14:creationId xmlns:p14="http://schemas.microsoft.com/office/powerpoint/2010/main" val="31597023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F1632BC-E754-4673-8FD0-596B6251D771}" type="datetimeFigureOut">
              <a:rPr lang="en-US" smtClean="0"/>
              <a:t>25-Apr-25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CBF0DF-9B45-46B1-BAD8-DD2580DD2B58}" type="slidenum">
              <a:rPr lang="en-US" smtClean="0"/>
              <a:t>‹#›</a:t>
            </a:fld>
            <a:endParaRPr lang="en-US"/>
          </a:p>
        </p:txBody>
      </p:sp>
    </p:spTree>
    <p:extLst>
      <p:ext uri="{BB962C8B-B14F-4D97-AF65-F5344CB8AC3E}">
        <p14:creationId xmlns:p14="http://schemas.microsoft.com/office/powerpoint/2010/main" val="10560826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F1632BC-E754-4673-8FD0-596B6251D771}" type="datetimeFigureOut">
              <a:rPr lang="en-US" smtClean="0"/>
              <a:t>25-Apr-25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CBF0DF-9B45-46B1-BAD8-DD2580DD2B58}" type="slidenum">
              <a:rPr lang="en-US" smtClean="0"/>
              <a:t>‹#›</a:t>
            </a:fld>
            <a:endParaRPr lang="en-US"/>
          </a:p>
        </p:txBody>
      </p:sp>
    </p:spTree>
    <p:extLst>
      <p:ext uri="{BB962C8B-B14F-4D97-AF65-F5344CB8AC3E}">
        <p14:creationId xmlns:p14="http://schemas.microsoft.com/office/powerpoint/2010/main" val="23793666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F1632BC-E754-4673-8FD0-596B6251D771}" type="datetimeFigureOut">
              <a:rPr lang="en-US" smtClean="0"/>
              <a:t>25-Apr-25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CBF0DF-9B45-46B1-BAD8-DD2580DD2B58}" type="slidenum">
              <a:rPr lang="en-US" smtClean="0"/>
              <a:t>‹#›</a:t>
            </a:fld>
            <a:endParaRPr lang="en-US"/>
          </a:p>
        </p:txBody>
      </p:sp>
    </p:spTree>
    <p:extLst>
      <p:ext uri="{BB962C8B-B14F-4D97-AF65-F5344CB8AC3E}">
        <p14:creationId xmlns:p14="http://schemas.microsoft.com/office/powerpoint/2010/main" val="18325985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F1632BC-E754-4673-8FD0-596B6251D771}" type="datetimeFigureOut">
              <a:rPr lang="en-US" smtClean="0"/>
              <a:t>25-Apr-25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CBF0DF-9B45-46B1-BAD8-DD2580DD2B58}" type="slidenum">
              <a:rPr lang="en-US" smtClean="0"/>
              <a:t>‹#›</a:t>
            </a:fld>
            <a:endParaRPr lang="en-US"/>
          </a:p>
        </p:txBody>
      </p:sp>
    </p:spTree>
    <p:extLst>
      <p:ext uri="{BB962C8B-B14F-4D97-AF65-F5344CB8AC3E}">
        <p14:creationId xmlns:p14="http://schemas.microsoft.com/office/powerpoint/2010/main" val="18776508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F1632BC-E754-4673-8FD0-596B6251D771}" type="datetimeFigureOut">
              <a:rPr lang="en-US" smtClean="0"/>
              <a:t>25-Apr-25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CBF0DF-9B45-46B1-BAD8-DD2580DD2B58}" type="slidenum">
              <a:rPr lang="en-US" smtClean="0"/>
              <a:t>‹#›</a:t>
            </a:fld>
            <a:endParaRPr lang="en-US"/>
          </a:p>
        </p:txBody>
      </p:sp>
    </p:spTree>
    <p:extLst>
      <p:ext uri="{BB962C8B-B14F-4D97-AF65-F5344CB8AC3E}">
        <p14:creationId xmlns:p14="http://schemas.microsoft.com/office/powerpoint/2010/main" val="16551769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F1632BC-E754-4673-8FD0-596B6251D771}" type="datetimeFigureOut">
              <a:rPr lang="en-US" smtClean="0"/>
              <a:t>25-Apr-25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CBF0DF-9B45-46B1-BAD8-DD2580DD2B58}" type="slidenum">
              <a:rPr lang="en-US" smtClean="0"/>
              <a:t>‹#›</a:t>
            </a:fld>
            <a:endParaRPr lang="en-US"/>
          </a:p>
        </p:txBody>
      </p:sp>
    </p:spTree>
    <p:extLst>
      <p:ext uri="{BB962C8B-B14F-4D97-AF65-F5344CB8AC3E}">
        <p14:creationId xmlns:p14="http://schemas.microsoft.com/office/powerpoint/2010/main" val="6318383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13.emf"/><Relationship Id="rId1" Type="http://schemas.openxmlformats.org/officeDocument/2006/relationships/slideLayout" Target="../slideLayouts/slideLayout2.xml"/><Relationship Id="rId4" Type="http://schemas.openxmlformats.org/officeDocument/2006/relationships/image" Target="../media/image15.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242179" y="1334313"/>
            <a:ext cx="5635690" cy="3116424"/>
          </a:xfrm>
        </p:spPr>
        <p:txBody>
          <a:bodyPr>
            <a:normAutofit fontScale="90000"/>
          </a:bodyPr>
          <a:lstStyle/>
          <a:p>
            <a:r>
              <a:rPr lang="en-US" sz="5400" b="1" dirty="0">
                <a:latin typeface="Times New Roman" panose="02020603050405020304" pitchFamily="18" charset="0"/>
                <a:cs typeface="Times New Roman" panose="02020603050405020304" pitchFamily="18" charset="0"/>
              </a:rPr>
              <a:t>DEEP FAKE CLASSIFICATION USING MACHINE LEARNING</a:t>
            </a:r>
          </a:p>
        </p:txBody>
      </p:sp>
      <p:pic>
        <p:nvPicPr>
          <p:cNvPr id="6" name="Picture 5"/>
          <p:cNvPicPr>
            <a:picLocks noChangeAspect="1"/>
          </p:cNvPicPr>
          <p:nvPr/>
        </p:nvPicPr>
        <p:blipFill>
          <a:blip r:embed="rId2"/>
          <a:stretch>
            <a:fillRect/>
          </a:stretch>
        </p:blipFill>
        <p:spPr>
          <a:xfrm>
            <a:off x="0" y="1334313"/>
            <a:ext cx="6428791" cy="4189373"/>
          </a:xfrm>
          <a:prstGeom prst="rect">
            <a:avLst/>
          </a:prstGeom>
        </p:spPr>
      </p:pic>
    </p:spTree>
    <p:extLst>
      <p:ext uri="{BB962C8B-B14F-4D97-AF65-F5344CB8AC3E}">
        <p14:creationId xmlns:p14="http://schemas.microsoft.com/office/powerpoint/2010/main" val="36104493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A2905-BB41-76ED-5AB7-284568C7AB4C}"/>
              </a:ext>
            </a:extLst>
          </p:cNvPr>
          <p:cNvSpPr>
            <a:spLocks noGrp="1"/>
          </p:cNvSpPr>
          <p:nvPr>
            <p:ph type="title"/>
          </p:nvPr>
        </p:nvSpPr>
        <p:spPr>
          <a:xfrm>
            <a:off x="573741" y="365126"/>
            <a:ext cx="10780059" cy="405840"/>
          </a:xfrm>
        </p:spPr>
        <p:txBody>
          <a:bodyPr>
            <a:normAutofit fontScale="90000"/>
          </a:bodyPr>
          <a:lstStyle/>
          <a:p>
            <a:r>
              <a:rPr lang="en-GB" b="1" dirty="0">
                <a:latin typeface="Times New Roman" panose="02020603050405020304" pitchFamily="18" charset="0"/>
                <a:cs typeface="Times New Roman" panose="02020603050405020304" pitchFamily="18" charset="0"/>
              </a:rPr>
              <a:t>CHALLENGES</a:t>
            </a:r>
            <a:endParaRPr lang="en-IN"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919F3B6E-EABE-9AD1-E137-069D77127BAE}"/>
              </a:ext>
            </a:extLst>
          </p:cNvPr>
          <p:cNvSpPr>
            <a:spLocks noGrp="1"/>
          </p:cNvSpPr>
          <p:nvPr>
            <p:ph idx="1"/>
          </p:nvPr>
        </p:nvSpPr>
        <p:spPr>
          <a:xfrm>
            <a:off x="573741" y="968188"/>
            <a:ext cx="10780060" cy="5208776"/>
          </a:xfrm>
        </p:spPr>
        <p:txBody>
          <a:bodyPr>
            <a:noAutofit/>
          </a:bodyPr>
          <a:lstStyle/>
          <a:p>
            <a:pPr>
              <a:buNone/>
            </a:pPr>
            <a:r>
              <a:rPr lang="en-IN" sz="2100" dirty="0">
                <a:latin typeface="Times New Roman" panose="02020603050405020304" pitchFamily="18" charset="0"/>
                <a:cs typeface="Times New Roman" panose="02020603050405020304" pitchFamily="18" charset="0"/>
              </a:rPr>
              <a:t>Detecting deepfake images using machine learning presents several challenges, including:</a:t>
            </a:r>
          </a:p>
          <a:p>
            <a:pPr>
              <a:buNone/>
            </a:pPr>
            <a:r>
              <a:rPr lang="en-IN" sz="2100" b="1" dirty="0">
                <a:latin typeface="Times New Roman" panose="02020603050405020304" pitchFamily="18" charset="0"/>
                <a:cs typeface="Times New Roman" panose="02020603050405020304" pitchFamily="18" charset="0"/>
              </a:rPr>
              <a:t>1. High-Quality Deepfakes</a:t>
            </a:r>
          </a:p>
          <a:p>
            <a:pPr>
              <a:buFont typeface="Arial" panose="020B0604020202020204" pitchFamily="34" charset="0"/>
              <a:buChar char="•"/>
            </a:pPr>
            <a:r>
              <a:rPr lang="en-IN" sz="2100" dirty="0">
                <a:latin typeface="Times New Roman" panose="02020603050405020304" pitchFamily="18" charset="0"/>
                <a:cs typeface="Times New Roman" panose="02020603050405020304" pitchFamily="18" charset="0"/>
              </a:rPr>
              <a:t>Modern generative models (e.g., StyleGAN, DALL·E, Stable Diffusion) produce hyper-realistic deepfakes, making detection harder.</a:t>
            </a:r>
          </a:p>
          <a:p>
            <a:pPr>
              <a:buFont typeface="Arial" panose="020B0604020202020204" pitchFamily="34" charset="0"/>
              <a:buChar char="•"/>
            </a:pPr>
            <a:r>
              <a:rPr lang="en-IN" sz="2100" dirty="0">
                <a:latin typeface="Times New Roman" panose="02020603050405020304" pitchFamily="18" charset="0"/>
                <a:cs typeface="Times New Roman" panose="02020603050405020304" pitchFamily="18" charset="0"/>
              </a:rPr>
              <a:t>Artifacts like unnatural textures or inconsistencies are becoming less prominent.</a:t>
            </a:r>
          </a:p>
          <a:p>
            <a:pPr>
              <a:buNone/>
            </a:pPr>
            <a:r>
              <a:rPr lang="en-IN" sz="2100" b="1" dirty="0">
                <a:latin typeface="Times New Roman" panose="02020603050405020304" pitchFamily="18" charset="0"/>
                <a:cs typeface="Times New Roman" panose="02020603050405020304" pitchFamily="18" charset="0"/>
              </a:rPr>
              <a:t>2. Generalization Issues</a:t>
            </a:r>
          </a:p>
          <a:p>
            <a:pPr>
              <a:buFont typeface="Arial" panose="020B0604020202020204" pitchFamily="34" charset="0"/>
              <a:buChar char="•"/>
            </a:pPr>
            <a:r>
              <a:rPr lang="en-IN" sz="2100" dirty="0">
                <a:latin typeface="Times New Roman" panose="02020603050405020304" pitchFamily="18" charset="0"/>
                <a:cs typeface="Times New Roman" panose="02020603050405020304" pitchFamily="18" charset="0"/>
              </a:rPr>
              <a:t>A model trained on one type of deepfake (e.g., GAN-based) may not detect another type (e.g., diffusion-based).</a:t>
            </a:r>
          </a:p>
          <a:p>
            <a:pPr>
              <a:buFont typeface="Arial" panose="020B0604020202020204" pitchFamily="34" charset="0"/>
              <a:buChar char="•"/>
            </a:pPr>
            <a:r>
              <a:rPr lang="en-IN" sz="2100" dirty="0">
                <a:latin typeface="Times New Roman" panose="02020603050405020304" pitchFamily="18" charset="0"/>
                <a:cs typeface="Times New Roman" panose="02020603050405020304" pitchFamily="18" charset="0"/>
              </a:rPr>
              <a:t>Distribution shifts (different lighting, poses, backgrounds) reduce accuracy.</a:t>
            </a:r>
          </a:p>
          <a:p>
            <a:pPr>
              <a:buNone/>
            </a:pPr>
            <a:r>
              <a:rPr lang="en-IN" sz="2100" b="1" dirty="0">
                <a:latin typeface="Times New Roman" panose="02020603050405020304" pitchFamily="18" charset="0"/>
                <a:cs typeface="Times New Roman" panose="02020603050405020304" pitchFamily="18" charset="0"/>
              </a:rPr>
              <a:t>3. Lack of Large and Diverse Datasets</a:t>
            </a:r>
          </a:p>
          <a:p>
            <a:pPr>
              <a:buFont typeface="Arial" panose="020B0604020202020204" pitchFamily="34" charset="0"/>
              <a:buChar char="•"/>
            </a:pPr>
            <a:r>
              <a:rPr lang="en-IN" sz="2100" dirty="0">
                <a:latin typeface="Times New Roman" panose="02020603050405020304" pitchFamily="18" charset="0"/>
                <a:cs typeface="Times New Roman" panose="02020603050405020304" pitchFamily="18" charset="0"/>
              </a:rPr>
              <a:t>Most datasets are limited in scope and may not cover all deepfake techniques.</a:t>
            </a:r>
          </a:p>
          <a:p>
            <a:pPr>
              <a:buFont typeface="Arial" panose="020B0604020202020204" pitchFamily="34" charset="0"/>
              <a:buChar char="•"/>
            </a:pPr>
            <a:r>
              <a:rPr lang="en-IN" sz="2100" dirty="0">
                <a:latin typeface="Times New Roman" panose="02020603050405020304" pitchFamily="18" charset="0"/>
                <a:cs typeface="Times New Roman" panose="02020603050405020304" pitchFamily="18" charset="0"/>
              </a:rPr>
              <a:t>Real-world deepfakes evolve quickly, making past datasets obsolete.</a:t>
            </a:r>
          </a:p>
        </p:txBody>
      </p:sp>
    </p:spTree>
    <p:extLst>
      <p:ext uri="{BB962C8B-B14F-4D97-AF65-F5344CB8AC3E}">
        <p14:creationId xmlns:p14="http://schemas.microsoft.com/office/powerpoint/2010/main" val="30794549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BD943-E245-A75F-DED3-683131E30374}"/>
              </a:ext>
            </a:extLst>
          </p:cNvPr>
          <p:cNvSpPr>
            <a:spLocks noGrp="1"/>
          </p:cNvSpPr>
          <p:nvPr>
            <p:ph type="title"/>
          </p:nvPr>
        </p:nvSpPr>
        <p:spPr/>
        <p:txBody>
          <a:bodyPr/>
          <a:lstStyle/>
          <a:p>
            <a:r>
              <a:rPr lang="en-GB" b="1" dirty="0" err="1">
                <a:latin typeface="Times New Roman" panose="02020603050405020304" pitchFamily="18" charset="0"/>
                <a:cs typeface="Times New Roman" panose="02020603050405020304" pitchFamily="18" charset="0"/>
              </a:rPr>
              <a:t>Contd</a:t>
            </a:r>
            <a:r>
              <a:rPr lang="en-GB" b="1" dirty="0">
                <a:latin typeface="Times New Roman" panose="02020603050405020304" pitchFamily="18" charset="0"/>
                <a:cs typeface="Times New Roman" panose="02020603050405020304" pitchFamily="18" charset="0"/>
              </a:rPr>
              <a:t>….</a:t>
            </a:r>
            <a:endParaRPr lang="en-IN" dirty="0"/>
          </a:p>
        </p:txBody>
      </p:sp>
      <p:sp>
        <p:nvSpPr>
          <p:cNvPr id="3" name="Content Placeholder 2">
            <a:extLst>
              <a:ext uri="{FF2B5EF4-FFF2-40B4-BE49-F238E27FC236}">
                <a16:creationId xmlns:a16="http://schemas.microsoft.com/office/drawing/2014/main" id="{EA73C7BF-447C-348C-DEA4-28A1F33839A5}"/>
              </a:ext>
            </a:extLst>
          </p:cNvPr>
          <p:cNvSpPr>
            <a:spLocks noGrp="1"/>
          </p:cNvSpPr>
          <p:nvPr>
            <p:ph idx="1"/>
          </p:nvPr>
        </p:nvSpPr>
        <p:spPr>
          <a:xfrm>
            <a:off x="726141" y="1690688"/>
            <a:ext cx="10627659" cy="4486275"/>
          </a:xfrm>
        </p:spPr>
        <p:txBody>
          <a:bodyPr>
            <a:normAutofit lnSpcReduction="10000"/>
          </a:bodyPr>
          <a:lstStyle/>
          <a:p>
            <a:pPr>
              <a:buNone/>
            </a:pPr>
            <a:r>
              <a:rPr lang="en-IN" sz="2100" b="1" dirty="0">
                <a:latin typeface="Times New Roman" panose="02020603050405020304" pitchFamily="18" charset="0"/>
                <a:cs typeface="Times New Roman" panose="02020603050405020304" pitchFamily="18" charset="0"/>
              </a:rPr>
              <a:t>4. Adversarial Attacks</a:t>
            </a:r>
          </a:p>
          <a:p>
            <a:pPr>
              <a:buFont typeface="Arial" panose="020B0604020202020204" pitchFamily="34" charset="0"/>
              <a:buChar char="•"/>
            </a:pPr>
            <a:r>
              <a:rPr lang="en-IN" sz="2100" dirty="0">
                <a:latin typeface="Times New Roman" panose="02020603050405020304" pitchFamily="18" charset="0"/>
                <a:cs typeface="Times New Roman" panose="02020603050405020304" pitchFamily="18" charset="0"/>
              </a:rPr>
              <a:t>Attackers can modify images to evade detection (e.g., adversarial noise).</a:t>
            </a:r>
          </a:p>
          <a:p>
            <a:pPr>
              <a:buFont typeface="Arial" panose="020B0604020202020204" pitchFamily="34" charset="0"/>
              <a:buChar char="•"/>
            </a:pPr>
            <a:r>
              <a:rPr lang="en-IN" sz="2100" dirty="0">
                <a:latin typeface="Times New Roman" panose="02020603050405020304" pitchFamily="18" charset="0"/>
                <a:cs typeface="Times New Roman" panose="02020603050405020304" pitchFamily="18" charset="0"/>
              </a:rPr>
              <a:t>Small perturbations can mislead classifiers.</a:t>
            </a:r>
          </a:p>
          <a:p>
            <a:pPr>
              <a:buNone/>
            </a:pPr>
            <a:r>
              <a:rPr lang="en-IN" sz="2100" b="1" dirty="0">
                <a:latin typeface="Times New Roman" panose="02020603050405020304" pitchFamily="18" charset="0"/>
                <a:cs typeface="Times New Roman" panose="02020603050405020304" pitchFamily="18" charset="0"/>
              </a:rPr>
              <a:t>5. Computational Cost</a:t>
            </a:r>
          </a:p>
          <a:p>
            <a:pPr>
              <a:buFont typeface="Arial" panose="020B0604020202020204" pitchFamily="34" charset="0"/>
              <a:buChar char="•"/>
            </a:pPr>
            <a:r>
              <a:rPr lang="en-IN" sz="2100" dirty="0">
                <a:latin typeface="Times New Roman" panose="02020603050405020304" pitchFamily="18" charset="0"/>
                <a:cs typeface="Times New Roman" panose="02020603050405020304" pitchFamily="18" charset="0"/>
              </a:rPr>
              <a:t>Training and running deepfake detection models require high computational resources.</a:t>
            </a:r>
          </a:p>
          <a:p>
            <a:pPr marL="0" indent="0">
              <a:buNone/>
            </a:pPr>
            <a:r>
              <a:rPr lang="en-IN" sz="2100" b="1" dirty="0">
                <a:latin typeface="Times New Roman" panose="02020603050405020304" pitchFamily="18" charset="0"/>
                <a:cs typeface="Times New Roman" panose="02020603050405020304" pitchFamily="18" charset="0"/>
              </a:rPr>
              <a:t>6.</a:t>
            </a:r>
            <a:r>
              <a:rPr lang="en-IN" sz="1600" b="1" dirty="0"/>
              <a:t> </a:t>
            </a:r>
            <a:r>
              <a:rPr lang="en-IN" sz="2100" b="1" dirty="0">
                <a:latin typeface="Times New Roman" panose="02020603050405020304" pitchFamily="18" charset="0"/>
                <a:cs typeface="Times New Roman" panose="02020603050405020304" pitchFamily="18" charset="0"/>
              </a:rPr>
              <a:t>Limited </a:t>
            </a:r>
            <a:r>
              <a:rPr lang="en-IN" sz="2100" b="1" dirty="0" err="1">
                <a:latin typeface="Times New Roman" panose="02020603050405020304" pitchFamily="18" charset="0"/>
                <a:cs typeface="Times New Roman" panose="02020603050405020304" pitchFamily="18" charset="0"/>
              </a:rPr>
              <a:t>Labeled</a:t>
            </a:r>
            <a:r>
              <a:rPr lang="en-IN" sz="2100" b="1" dirty="0">
                <a:latin typeface="Times New Roman" panose="02020603050405020304" pitchFamily="18" charset="0"/>
                <a:cs typeface="Times New Roman" panose="02020603050405020304" pitchFamily="18" charset="0"/>
              </a:rPr>
              <a:t> Datasets</a:t>
            </a:r>
          </a:p>
          <a:p>
            <a:r>
              <a:rPr lang="en-IN" sz="2100" dirty="0">
                <a:latin typeface="Times New Roman" panose="02020603050405020304" pitchFamily="18" charset="0"/>
                <a:cs typeface="Times New Roman" panose="02020603050405020304" pitchFamily="18" charset="0"/>
              </a:rPr>
              <a:t>Deep learning models require large volumes of high-quality, </a:t>
            </a:r>
            <a:r>
              <a:rPr lang="en-IN" sz="2100" dirty="0" err="1">
                <a:latin typeface="Times New Roman" panose="02020603050405020304" pitchFamily="18" charset="0"/>
                <a:cs typeface="Times New Roman" panose="02020603050405020304" pitchFamily="18" charset="0"/>
              </a:rPr>
              <a:t>labeled</a:t>
            </a:r>
            <a:r>
              <a:rPr lang="en-IN" sz="2100" dirty="0">
                <a:latin typeface="Times New Roman" panose="02020603050405020304" pitchFamily="18" charset="0"/>
                <a:cs typeface="Times New Roman" panose="02020603050405020304" pitchFamily="18" charset="0"/>
              </a:rPr>
              <a:t> data. However, gathering diverse and well-annotated datasets that cover a wide range of deepfake techniques remains a significant challenge.</a:t>
            </a:r>
          </a:p>
          <a:p>
            <a:pPr marL="0" indent="0">
              <a:buNone/>
            </a:pPr>
            <a:r>
              <a:rPr lang="en-IN" sz="2100" b="1" dirty="0">
                <a:latin typeface="Times New Roman" panose="02020603050405020304" pitchFamily="18" charset="0"/>
                <a:cs typeface="Times New Roman" panose="02020603050405020304" pitchFamily="18" charset="0"/>
              </a:rPr>
              <a:t>7.Blending of Real and Fake Content</a:t>
            </a:r>
          </a:p>
          <a:p>
            <a:r>
              <a:rPr lang="en-IN" sz="2100" dirty="0">
                <a:latin typeface="Times New Roman" panose="02020603050405020304" pitchFamily="18" charset="0"/>
                <a:cs typeface="Times New Roman" panose="02020603050405020304" pitchFamily="18" charset="0"/>
              </a:rPr>
              <a:t>Some deepfakes only partially modify an image (e.g., just the mouth region), making detection harder since the manipulation may be subtle and localized.</a:t>
            </a:r>
          </a:p>
          <a:p>
            <a:pPr marL="0" indent="0">
              <a:buNone/>
            </a:pPr>
            <a:endParaRPr lang="en-IN" sz="2100" b="1" dirty="0">
              <a:latin typeface="Times New Roman" panose="02020603050405020304" pitchFamily="18" charset="0"/>
              <a:cs typeface="Times New Roman" panose="02020603050405020304" pitchFamily="18" charset="0"/>
            </a:endParaRPr>
          </a:p>
          <a:p>
            <a:endParaRPr lang="en-IN" sz="2100" dirty="0"/>
          </a:p>
        </p:txBody>
      </p:sp>
    </p:spTree>
    <p:extLst>
      <p:ext uri="{BB962C8B-B14F-4D97-AF65-F5344CB8AC3E}">
        <p14:creationId xmlns:p14="http://schemas.microsoft.com/office/powerpoint/2010/main" val="37755463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68C8EC-9551-CA4A-4E95-532772F86E6E}"/>
              </a:ext>
            </a:extLst>
          </p:cNvPr>
          <p:cNvSpPr>
            <a:spLocks noGrp="1"/>
          </p:cNvSpPr>
          <p:nvPr>
            <p:ph type="title"/>
          </p:nvPr>
        </p:nvSpPr>
        <p:spPr/>
        <p:txBody>
          <a:bodyPr/>
          <a:lstStyle/>
          <a:p>
            <a:r>
              <a:rPr lang="en-US" b="1" dirty="0">
                <a:latin typeface="Times New Roman" panose="02020603050405020304" pitchFamily="18" charset="0"/>
                <a:cs typeface="Times New Roman" panose="02020603050405020304" pitchFamily="18" charset="0"/>
              </a:rPr>
              <a:t>REQUIREMENTS</a:t>
            </a:r>
            <a:endParaRPr lang="en-IN" dirty="0"/>
          </a:p>
        </p:txBody>
      </p:sp>
      <p:sp>
        <p:nvSpPr>
          <p:cNvPr id="3" name="Content Placeholder 2">
            <a:extLst>
              <a:ext uri="{FF2B5EF4-FFF2-40B4-BE49-F238E27FC236}">
                <a16:creationId xmlns:a16="http://schemas.microsoft.com/office/drawing/2014/main" id="{52B36554-EF89-2C0F-5D35-220B743B74C4}"/>
              </a:ext>
            </a:extLst>
          </p:cNvPr>
          <p:cNvSpPr>
            <a:spLocks noGrp="1"/>
          </p:cNvSpPr>
          <p:nvPr>
            <p:ph idx="1"/>
          </p:nvPr>
        </p:nvSpPr>
        <p:spPr>
          <a:xfrm>
            <a:off x="838200" y="1621410"/>
            <a:ext cx="10515600" cy="4555553"/>
          </a:xfrm>
        </p:spPr>
        <p:txBody>
          <a:bodyPr>
            <a:norm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lang="en-US" altLang="en-US" sz="2300" b="1" dirty="0">
                <a:latin typeface="Times New Roman" panose="02020603050405020304" pitchFamily="18" charset="0"/>
                <a:cs typeface="Times New Roman" panose="02020603050405020304" pitchFamily="18" charset="0"/>
              </a:rPr>
              <a:t>H</a:t>
            </a:r>
            <a:r>
              <a:rPr kumimoji="0" lang="en-US" altLang="en-US" sz="23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ardware R</a:t>
            </a:r>
            <a:r>
              <a:rPr lang="en-US" sz="2300" b="1" dirty="0">
                <a:latin typeface="Times New Roman" panose="02020603050405020304" pitchFamily="18" charset="0"/>
                <a:cs typeface="Times New Roman" panose="02020603050405020304" pitchFamily="18" charset="0"/>
              </a:rPr>
              <a:t>equirements:-</a:t>
            </a:r>
            <a:endParaRPr kumimoji="0" lang="en-US" altLang="en-US" sz="23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None/>
              <a:tabLst/>
            </a:pPr>
            <a:r>
              <a:rPr kumimoji="0" lang="en-US" altLang="en-US" sz="23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GPU: NVIDIA RTX 3060 or better. </a:t>
            </a:r>
          </a:p>
          <a:p>
            <a:pPr marL="0" marR="0" lvl="0" indent="0" algn="just" defTabSz="914400" rtl="0" eaLnBrk="0" fontAlgn="base" latinLnBrk="0" hangingPunct="0">
              <a:lnSpc>
                <a:spcPct val="100000"/>
              </a:lnSpc>
              <a:spcBef>
                <a:spcPct val="0"/>
              </a:spcBef>
              <a:spcAft>
                <a:spcPct val="0"/>
              </a:spcAft>
              <a:buClrTx/>
              <a:buSzTx/>
              <a:buNone/>
              <a:tabLst/>
            </a:pPr>
            <a:r>
              <a:rPr kumimoji="0" lang="en-US" altLang="en-US" sz="23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RAM: 16 GB or more. </a:t>
            </a:r>
          </a:p>
          <a:p>
            <a:pPr marL="0" marR="0" lvl="0" indent="0" algn="just" defTabSz="914400" rtl="0" eaLnBrk="0" fontAlgn="base" latinLnBrk="0" hangingPunct="0">
              <a:lnSpc>
                <a:spcPct val="100000"/>
              </a:lnSpc>
              <a:spcBef>
                <a:spcPct val="0"/>
              </a:spcBef>
              <a:spcAft>
                <a:spcPct val="0"/>
              </a:spcAft>
              <a:buClrTx/>
              <a:buSzTx/>
              <a:buNone/>
              <a:tabLst/>
            </a:pPr>
            <a:r>
              <a:rPr kumimoji="0" lang="en-US" altLang="en-US" sz="23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Storage: 1 TB SSD. </a:t>
            </a:r>
          </a:p>
          <a:p>
            <a:pPr marL="0" marR="0" lvl="0" indent="0" algn="just" defTabSz="914400" rtl="0" eaLnBrk="0" fontAlgn="base" latinLnBrk="0" hangingPunct="0">
              <a:lnSpc>
                <a:spcPct val="100000"/>
              </a:lnSpc>
              <a:spcBef>
                <a:spcPct val="0"/>
              </a:spcBef>
              <a:spcAft>
                <a:spcPct val="0"/>
              </a:spcAft>
              <a:buClrTx/>
              <a:buSzTx/>
              <a:buNone/>
              <a:tabLst/>
            </a:pPr>
            <a:r>
              <a:rPr kumimoji="0" lang="en-US" altLang="en-US" sz="23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Processor: Intel Core i7 or equivalent. </a:t>
            </a:r>
          </a:p>
          <a:p>
            <a:pPr marL="0" marR="0" lvl="0" indent="0" algn="just" defTabSz="914400" rtl="0" eaLnBrk="0" fontAlgn="base" latinLnBrk="0" hangingPunct="0">
              <a:lnSpc>
                <a:spcPct val="100000"/>
              </a:lnSpc>
              <a:spcBef>
                <a:spcPct val="0"/>
              </a:spcBef>
              <a:spcAft>
                <a:spcPct val="0"/>
              </a:spcAft>
              <a:buClrTx/>
              <a:buSzTx/>
              <a:buNone/>
              <a:tabLst/>
            </a:pPr>
            <a:endParaRPr kumimoji="0" lang="en-US" altLang="en-US" sz="23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lang="en-US" altLang="en-US" sz="2300" b="1" dirty="0">
                <a:latin typeface="Times New Roman" panose="02020603050405020304" pitchFamily="18" charset="0"/>
                <a:cs typeface="Times New Roman" panose="02020603050405020304" pitchFamily="18" charset="0"/>
              </a:rPr>
              <a:t>S</a:t>
            </a:r>
            <a:r>
              <a:rPr kumimoji="0" lang="en-US" altLang="en-US" sz="23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oftware R</a:t>
            </a:r>
            <a:r>
              <a:rPr lang="en-US" sz="2300" b="1" dirty="0">
                <a:latin typeface="Times New Roman" panose="02020603050405020304" pitchFamily="18" charset="0"/>
                <a:cs typeface="Times New Roman" panose="02020603050405020304" pitchFamily="18" charset="0"/>
              </a:rPr>
              <a:t>equirements:-</a:t>
            </a:r>
            <a:endParaRPr kumimoji="0" lang="en-US" altLang="en-US" sz="23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None/>
              <a:tabLst/>
            </a:pPr>
            <a:r>
              <a:rPr kumimoji="0" lang="en-US" altLang="en-US" sz="23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OS: Windows 10/11 or Ubuntu 20.04+. </a:t>
            </a:r>
          </a:p>
          <a:p>
            <a:pPr marL="0" marR="0" lvl="0" indent="0" algn="just" defTabSz="914400" rtl="0" eaLnBrk="0" fontAlgn="base" latinLnBrk="0" hangingPunct="0">
              <a:lnSpc>
                <a:spcPct val="100000"/>
              </a:lnSpc>
              <a:spcBef>
                <a:spcPct val="0"/>
              </a:spcBef>
              <a:spcAft>
                <a:spcPct val="0"/>
              </a:spcAft>
              <a:buClrTx/>
              <a:buSzTx/>
              <a:buNone/>
              <a:tabLst/>
            </a:pPr>
            <a:r>
              <a:rPr kumimoji="0" lang="en-US" altLang="en-US" sz="23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Language: Python 3.8+. </a:t>
            </a:r>
          </a:p>
          <a:p>
            <a:pPr marL="0" marR="0" lvl="0" indent="0" algn="just" defTabSz="914400" rtl="0" eaLnBrk="0" fontAlgn="base" latinLnBrk="0" hangingPunct="0">
              <a:lnSpc>
                <a:spcPct val="100000"/>
              </a:lnSpc>
              <a:spcBef>
                <a:spcPct val="0"/>
              </a:spcBef>
              <a:spcAft>
                <a:spcPct val="0"/>
              </a:spcAft>
              <a:buClrTx/>
              <a:buSzTx/>
              <a:buNone/>
              <a:tabLst/>
            </a:pPr>
            <a:r>
              <a:rPr kumimoji="0" lang="en-US" altLang="en-US" sz="23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Frameworks: TensorFlow, </a:t>
            </a:r>
            <a:r>
              <a:rPr kumimoji="0" lang="en-US" altLang="en-US" sz="230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PyTorch</a:t>
            </a:r>
            <a:r>
              <a:rPr kumimoji="0" lang="en-US" altLang="en-US" sz="23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OpenCV. </a:t>
            </a:r>
          </a:p>
          <a:p>
            <a:pPr marL="0" marR="0" lvl="0" indent="0" algn="just" defTabSz="914400" rtl="0" eaLnBrk="0" fontAlgn="base" latinLnBrk="0" hangingPunct="0">
              <a:lnSpc>
                <a:spcPct val="100000"/>
              </a:lnSpc>
              <a:spcBef>
                <a:spcPct val="0"/>
              </a:spcBef>
              <a:spcAft>
                <a:spcPct val="0"/>
              </a:spcAft>
              <a:buClrTx/>
              <a:buSzTx/>
              <a:buNone/>
              <a:tabLst/>
            </a:pPr>
            <a:r>
              <a:rPr kumimoji="0" lang="en-US" altLang="en-US" sz="23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Tools: </a:t>
            </a:r>
            <a:r>
              <a:rPr kumimoji="0" lang="en-US" altLang="en-US" sz="230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Jupyter</a:t>
            </a:r>
            <a:r>
              <a:rPr kumimoji="0" lang="en-US" altLang="en-US" sz="23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Notebook, Flask / </a:t>
            </a:r>
            <a:r>
              <a:rPr kumimoji="0" lang="en-US" altLang="en-US" sz="230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FastAPI</a:t>
            </a:r>
            <a:r>
              <a:rPr kumimoji="0" lang="en-US" altLang="en-US" sz="23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Git. </a:t>
            </a:r>
          </a:p>
          <a:p>
            <a:endParaRPr lang="en-IN" sz="2300" dirty="0"/>
          </a:p>
        </p:txBody>
      </p:sp>
    </p:spTree>
    <p:extLst>
      <p:ext uri="{BB962C8B-B14F-4D97-AF65-F5344CB8AC3E}">
        <p14:creationId xmlns:p14="http://schemas.microsoft.com/office/powerpoint/2010/main" val="7247080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3A15A9-24EE-679E-A66F-FC8B055502A1}"/>
              </a:ext>
            </a:extLst>
          </p:cNvPr>
          <p:cNvSpPr>
            <a:spLocks noGrp="1"/>
          </p:cNvSpPr>
          <p:nvPr>
            <p:ph type="title"/>
          </p:nvPr>
        </p:nvSpPr>
        <p:spPr>
          <a:xfrm>
            <a:off x="510988" y="365126"/>
            <a:ext cx="10842812" cy="764428"/>
          </a:xfrm>
        </p:spPr>
        <p:txBody>
          <a:bodyPr/>
          <a:lstStyle/>
          <a:p>
            <a:r>
              <a:rPr lang="en-GB" b="1" dirty="0">
                <a:latin typeface="Times New Roman" panose="02020603050405020304" pitchFamily="18" charset="0"/>
                <a:cs typeface="Times New Roman" panose="02020603050405020304" pitchFamily="18" charset="0"/>
              </a:rPr>
              <a:t>APPLICATIONS</a:t>
            </a:r>
            <a:endParaRPr lang="en-IN"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C685569F-06FE-67A4-9129-FFEE8444D4C7}"/>
              </a:ext>
            </a:extLst>
          </p:cNvPr>
          <p:cNvSpPr>
            <a:spLocks noGrp="1"/>
          </p:cNvSpPr>
          <p:nvPr>
            <p:ph idx="1"/>
          </p:nvPr>
        </p:nvSpPr>
        <p:spPr>
          <a:xfrm>
            <a:off x="612743" y="1300898"/>
            <a:ext cx="10741058" cy="5191975"/>
          </a:xfrm>
        </p:spPr>
        <p:txBody>
          <a:bodyPr>
            <a:noAutofit/>
          </a:bodyPr>
          <a:lstStyle/>
          <a:p>
            <a:pPr>
              <a:buNone/>
            </a:pPr>
            <a:r>
              <a:rPr lang="en-IN" sz="1700" dirty="0">
                <a:latin typeface="Times New Roman" panose="02020603050405020304" pitchFamily="18" charset="0"/>
                <a:cs typeface="Times New Roman" panose="02020603050405020304" pitchFamily="18" charset="0"/>
              </a:rPr>
              <a:t>Deepfake image detection using machine learning has several critical applications across different domains:</a:t>
            </a:r>
          </a:p>
          <a:p>
            <a:pPr>
              <a:buNone/>
            </a:pPr>
            <a:r>
              <a:rPr lang="en-IN" sz="1700" b="1" dirty="0">
                <a:latin typeface="Times New Roman" panose="02020603050405020304" pitchFamily="18" charset="0"/>
                <a:cs typeface="Times New Roman" panose="02020603050405020304" pitchFamily="18" charset="0"/>
              </a:rPr>
              <a:t>1. Digital Forensics &amp; Cybersecurity</a:t>
            </a:r>
          </a:p>
          <a:p>
            <a:pPr>
              <a:buFont typeface="Arial" panose="020B0604020202020204" pitchFamily="34" charset="0"/>
              <a:buChar char="•"/>
            </a:pPr>
            <a:r>
              <a:rPr lang="en-IN" sz="1700" b="1" dirty="0">
                <a:latin typeface="Times New Roman" panose="02020603050405020304" pitchFamily="18" charset="0"/>
                <a:cs typeface="Times New Roman" panose="02020603050405020304" pitchFamily="18" charset="0"/>
              </a:rPr>
              <a:t>Fake Image Verification</a:t>
            </a:r>
            <a:r>
              <a:rPr lang="en-IN" sz="1700" dirty="0">
                <a:latin typeface="Times New Roman" panose="02020603050405020304" pitchFamily="18" charset="0"/>
                <a:cs typeface="Times New Roman" panose="02020603050405020304" pitchFamily="18" charset="0"/>
              </a:rPr>
              <a:t>: Identifying altered or fake images used in cybercrimes.</a:t>
            </a:r>
          </a:p>
          <a:p>
            <a:pPr>
              <a:buFont typeface="Arial" panose="020B0604020202020204" pitchFamily="34" charset="0"/>
              <a:buChar char="•"/>
            </a:pPr>
            <a:r>
              <a:rPr lang="en-IN" sz="1700" b="1" dirty="0">
                <a:latin typeface="Times New Roman" panose="02020603050405020304" pitchFamily="18" charset="0"/>
                <a:cs typeface="Times New Roman" panose="02020603050405020304" pitchFamily="18" charset="0"/>
              </a:rPr>
              <a:t>Preventing Identity Theft</a:t>
            </a:r>
            <a:r>
              <a:rPr lang="en-IN" sz="1700" dirty="0">
                <a:latin typeface="Times New Roman" panose="02020603050405020304" pitchFamily="18" charset="0"/>
                <a:cs typeface="Times New Roman" panose="02020603050405020304" pitchFamily="18" charset="0"/>
              </a:rPr>
              <a:t>: Detecting deepfake-generated images in phishing or fraud attempts.</a:t>
            </a:r>
          </a:p>
          <a:p>
            <a:pPr>
              <a:buNone/>
            </a:pPr>
            <a:r>
              <a:rPr lang="en-IN" sz="1700" b="1" dirty="0">
                <a:latin typeface="Times New Roman" panose="02020603050405020304" pitchFamily="18" charset="0"/>
                <a:cs typeface="Times New Roman" panose="02020603050405020304" pitchFamily="18" charset="0"/>
              </a:rPr>
              <a:t>2. Social Media &amp; Content Moderation</a:t>
            </a:r>
          </a:p>
          <a:p>
            <a:pPr>
              <a:buFont typeface="Arial" panose="020B0604020202020204" pitchFamily="34" charset="0"/>
              <a:buChar char="•"/>
            </a:pPr>
            <a:r>
              <a:rPr lang="en-IN" sz="1700" b="1" dirty="0">
                <a:latin typeface="Times New Roman" panose="02020603050405020304" pitchFamily="18" charset="0"/>
                <a:cs typeface="Times New Roman" panose="02020603050405020304" pitchFamily="18" charset="0"/>
              </a:rPr>
              <a:t>Fake News Prevention</a:t>
            </a:r>
            <a:r>
              <a:rPr lang="en-IN" sz="1700" dirty="0">
                <a:latin typeface="Times New Roman" panose="02020603050405020304" pitchFamily="18" charset="0"/>
                <a:cs typeface="Times New Roman" panose="02020603050405020304" pitchFamily="18" charset="0"/>
              </a:rPr>
              <a:t>: Detecting manipulated images used in misinformation campaigns.</a:t>
            </a:r>
          </a:p>
          <a:p>
            <a:pPr>
              <a:buFont typeface="Arial" panose="020B0604020202020204" pitchFamily="34" charset="0"/>
              <a:buChar char="•"/>
            </a:pPr>
            <a:r>
              <a:rPr lang="en-IN" sz="1700" b="1" dirty="0">
                <a:latin typeface="Times New Roman" panose="02020603050405020304" pitchFamily="18" charset="0"/>
                <a:cs typeface="Times New Roman" panose="02020603050405020304" pitchFamily="18" charset="0"/>
              </a:rPr>
              <a:t>Platform Integrity</a:t>
            </a:r>
            <a:r>
              <a:rPr lang="en-IN" sz="1700" dirty="0">
                <a:latin typeface="Times New Roman" panose="02020603050405020304" pitchFamily="18" charset="0"/>
                <a:cs typeface="Times New Roman" panose="02020603050405020304" pitchFamily="18" charset="0"/>
              </a:rPr>
              <a:t>: Ensuring platforms (Facebook, Twitter, Instagram) remove harmful deepfake content.</a:t>
            </a:r>
          </a:p>
          <a:p>
            <a:pPr>
              <a:buNone/>
            </a:pPr>
            <a:r>
              <a:rPr lang="en-IN" sz="1700" b="1" dirty="0">
                <a:latin typeface="Times New Roman" panose="02020603050405020304" pitchFamily="18" charset="0"/>
                <a:cs typeface="Times New Roman" panose="02020603050405020304" pitchFamily="18" charset="0"/>
              </a:rPr>
              <a:t>3. Law Enforcement &amp; National Security</a:t>
            </a:r>
          </a:p>
          <a:p>
            <a:pPr>
              <a:buFont typeface="Arial" panose="020B0604020202020204" pitchFamily="34" charset="0"/>
              <a:buChar char="•"/>
            </a:pPr>
            <a:r>
              <a:rPr lang="en-IN" sz="1700" b="1" dirty="0">
                <a:latin typeface="Times New Roman" panose="02020603050405020304" pitchFamily="18" charset="0"/>
                <a:cs typeface="Times New Roman" panose="02020603050405020304" pitchFamily="18" charset="0"/>
              </a:rPr>
              <a:t>Criminal Investigation</a:t>
            </a:r>
            <a:r>
              <a:rPr lang="en-IN" sz="1700" dirty="0">
                <a:latin typeface="Times New Roman" panose="02020603050405020304" pitchFamily="18" charset="0"/>
                <a:cs typeface="Times New Roman" panose="02020603050405020304" pitchFamily="18" charset="0"/>
              </a:rPr>
              <a:t>: Identifying tampered images in evidence.</a:t>
            </a:r>
          </a:p>
          <a:p>
            <a:pPr>
              <a:buFont typeface="Arial" panose="020B0604020202020204" pitchFamily="34" charset="0"/>
              <a:buChar char="•"/>
            </a:pPr>
            <a:r>
              <a:rPr lang="en-IN" sz="1700" b="1" dirty="0">
                <a:latin typeface="Times New Roman" panose="02020603050405020304" pitchFamily="18" charset="0"/>
                <a:cs typeface="Times New Roman" panose="02020603050405020304" pitchFamily="18" charset="0"/>
              </a:rPr>
              <a:t>Countering Disinformation</a:t>
            </a:r>
            <a:r>
              <a:rPr lang="en-IN" sz="1700" dirty="0">
                <a:latin typeface="Times New Roman" panose="02020603050405020304" pitchFamily="18" charset="0"/>
                <a:cs typeface="Times New Roman" panose="02020603050405020304" pitchFamily="18" charset="0"/>
              </a:rPr>
              <a:t>: Detecting deepfake images used for propaganda or fake identities.</a:t>
            </a:r>
          </a:p>
          <a:p>
            <a:pPr>
              <a:buNone/>
            </a:pPr>
            <a:r>
              <a:rPr lang="en-IN" sz="1700" b="1" dirty="0">
                <a:latin typeface="Times New Roman" panose="02020603050405020304" pitchFamily="18" charset="0"/>
                <a:cs typeface="Times New Roman" panose="02020603050405020304" pitchFamily="18" charset="0"/>
              </a:rPr>
              <a:t>4. Financial Sector &amp; Authentication</a:t>
            </a:r>
          </a:p>
          <a:p>
            <a:pPr>
              <a:buFont typeface="Arial" panose="020B0604020202020204" pitchFamily="34" charset="0"/>
              <a:buChar char="•"/>
            </a:pPr>
            <a:r>
              <a:rPr lang="en-IN" sz="1700" b="1" dirty="0">
                <a:latin typeface="Times New Roman" panose="02020603050405020304" pitchFamily="18" charset="0"/>
                <a:cs typeface="Times New Roman" panose="02020603050405020304" pitchFamily="18" charset="0"/>
              </a:rPr>
              <a:t>KYC (Know Your Customer) Verification</a:t>
            </a:r>
            <a:r>
              <a:rPr lang="en-IN" sz="1700" dirty="0">
                <a:latin typeface="Times New Roman" panose="02020603050405020304" pitchFamily="18" charset="0"/>
                <a:cs typeface="Times New Roman" panose="02020603050405020304" pitchFamily="18" charset="0"/>
              </a:rPr>
              <a:t>: Ensuring uploaded identity documents are not deepfakes.</a:t>
            </a:r>
          </a:p>
          <a:p>
            <a:pPr>
              <a:buFont typeface="Arial" panose="020B0604020202020204" pitchFamily="34" charset="0"/>
              <a:buChar char="•"/>
            </a:pPr>
            <a:r>
              <a:rPr lang="en-IN" sz="1700" b="1" dirty="0">
                <a:latin typeface="Times New Roman" panose="02020603050405020304" pitchFamily="18" charset="0"/>
                <a:cs typeface="Times New Roman" panose="02020603050405020304" pitchFamily="18" charset="0"/>
              </a:rPr>
              <a:t>Fraud Detection</a:t>
            </a:r>
            <a:r>
              <a:rPr lang="en-IN" sz="1700" dirty="0">
                <a:latin typeface="Times New Roman" panose="02020603050405020304" pitchFamily="18" charset="0"/>
                <a:cs typeface="Times New Roman" panose="02020603050405020304" pitchFamily="18" charset="0"/>
              </a:rPr>
              <a:t>: Preventing deepfake-based impersonation in banking and insurance.</a:t>
            </a:r>
          </a:p>
          <a:p>
            <a:pPr>
              <a:buNone/>
            </a:pPr>
            <a:endParaRPr lang="en-IN" sz="17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169022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F039A74-1DE9-B6FF-B3CF-01181CEDAD86}"/>
              </a:ext>
            </a:extLst>
          </p:cNvPr>
          <p:cNvSpPr txBox="1"/>
          <p:nvPr/>
        </p:nvSpPr>
        <p:spPr>
          <a:xfrm>
            <a:off x="679269" y="391886"/>
            <a:ext cx="10321811" cy="7431265"/>
          </a:xfrm>
          <a:prstGeom prst="rect">
            <a:avLst/>
          </a:prstGeom>
          <a:noFill/>
        </p:spPr>
        <p:txBody>
          <a:bodyPr wrap="square">
            <a:spAutoFit/>
          </a:bodyPr>
          <a:lstStyle/>
          <a:p>
            <a:pPr>
              <a:lnSpc>
                <a:spcPct val="150000"/>
              </a:lnSpc>
              <a:buNone/>
            </a:pPr>
            <a:r>
              <a:rPr lang="en-IN" sz="2000" b="1" dirty="0">
                <a:latin typeface="Times New Roman" panose="02020603050405020304" pitchFamily="18" charset="0"/>
                <a:cs typeface="Times New Roman" panose="02020603050405020304" pitchFamily="18" charset="0"/>
              </a:rPr>
              <a:t>5. Medical Imaging &amp; </a:t>
            </a:r>
            <a:r>
              <a:rPr lang="en-IN" sz="2000" b="1" dirty="0" smtClean="0">
                <a:latin typeface="Times New Roman" panose="02020603050405020304" pitchFamily="18" charset="0"/>
                <a:cs typeface="Times New Roman" panose="02020603050405020304" pitchFamily="18" charset="0"/>
              </a:rPr>
              <a:t>Healthcare</a:t>
            </a:r>
            <a:endParaRPr lang="en-IN" sz="2000" b="1" dirty="0">
              <a:latin typeface="Times New Roman" panose="02020603050405020304" pitchFamily="18" charset="0"/>
              <a:cs typeface="Times New Roman" panose="02020603050405020304" pitchFamily="18" charset="0"/>
            </a:endParaRPr>
          </a:p>
          <a:p>
            <a:pPr lvl="1">
              <a:lnSpc>
                <a:spcPct val="150000"/>
              </a:lnSpc>
              <a:buFont typeface="Arial" panose="020B0604020202020204" pitchFamily="34" charset="0"/>
              <a:buChar char="•"/>
            </a:pPr>
            <a:r>
              <a:rPr lang="en-IN" sz="2000" b="1" dirty="0" smtClean="0">
                <a:latin typeface="Times New Roman" panose="02020603050405020304" pitchFamily="18" charset="0"/>
                <a:cs typeface="Times New Roman" panose="02020603050405020304" pitchFamily="18" charset="0"/>
              </a:rPr>
              <a:t> Fake </a:t>
            </a:r>
            <a:r>
              <a:rPr lang="en-IN" sz="2000" b="1" dirty="0">
                <a:latin typeface="Times New Roman" panose="02020603050405020304" pitchFamily="18" charset="0"/>
                <a:cs typeface="Times New Roman" panose="02020603050405020304" pitchFamily="18" charset="0"/>
              </a:rPr>
              <a:t>Medical Reports</a:t>
            </a:r>
            <a:r>
              <a:rPr lang="en-IN" sz="2000" dirty="0">
                <a:latin typeface="Times New Roman" panose="02020603050405020304" pitchFamily="18" charset="0"/>
                <a:cs typeface="Times New Roman" panose="02020603050405020304" pitchFamily="18" charset="0"/>
              </a:rPr>
              <a:t>: Detecting altered scans or reports used for fraud.</a:t>
            </a:r>
          </a:p>
          <a:p>
            <a:pPr>
              <a:lnSpc>
                <a:spcPct val="150000"/>
              </a:lnSpc>
              <a:buNone/>
            </a:pPr>
            <a:r>
              <a:rPr lang="en-IN" sz="2000" b="1" dirty="0">
                <a:latin typeface="Times New Roman" panose="02020603050405020304" pitchFamily="18" charset="0"/>
                <a:cs typeface="Times New Roman" panose="02020603050405020304" pitchFamily="18" charset="0"/>
              </a:rPr>
              <a:t>6.E-commerce &amp; Online Marketplaces</a:t>
            </a:r>
          </a:p>
          <a:p>
            <a:pPr lvl="1">
              <a:lnSpc>
                <a:spcPct val="150000"/>
              </a:lnSpc>
              <a:buFont typeface="Arial" panose="020B0604020202020204" pitchFamily="34" charset="0"/>
              <a:buChar char="•"/>
            </a:pPr>
            <a:r>
              <a:rPr lang="en-IN" sz="2000" b="1" dirty="0">
                <a:latin typeface="Times New Roman" panose="02020603050405020304" pitchFamily="18" charset="0"/>
                <a:cs typeface="Times New Roman" panose="02020603050405020304" pitchFamily="18" charset="0"/>
              </a:rPr>
              <a:t>Product authenticity:</a:t>
            </a:r>
            <a:r>
              <a:rPr lang="en-IN" sz="2000" dirty="0">
                <a:latin typeface="Times New Roman" panose="02020603050405020304" pitchFamily="18" charset="0"/>
                <a:cs typeface="Times New Roman" panose="02020603050405020304" pitchFamily="18" charset="0"/>
              </a:rPr>
              <a:t> Spotting fake product photos in online listings.</a:t>
            </a:r>
          </a:p>
          <a:p>
            <a:pPr lvl="1">
              <a:lnSpc>
                <a:spcPct val="150000"/>
              </a:lnSpc>
              <a:buFont typeface="Arial" panose="020B0604020202020204" pitchFamily="34" charset="0"/>
              <a:buChar char="•"/>
            </a:pPr>
            <a:r>
              <a:rPr lang="en-IN" sz="2000" b="1" dirty="0">
                <a:latin typeface="Times New Roman" panose="02020603050405020304" pitchFamily="18" charset="0"/>
                <a:cs typeface="Times New Roman" panose="02020603050405020304" pitchFamily="18" charset="0"/>
              </a:rPr>
              <a:t>Customer review validation:</a:t>
            </a:r>
            <a:r>
              <a:rPr lang="en-IN" sz="2000" dirty="0">
                <a:latin typeface="Times New Roman" panose="02020603050405020304" pitchFamily="18" charset="0"/>
                <a:cs typeface="Times New Roman" panose="02020603050405020304" pitchFamily="18" charset="0"/>
              </a:rPr>
              <a:t> Detecting AI-generated user photos in fake reviews</a:t>
            </a:r>
            <a:r>
              <a:rPr lang="en-IN" sz="2000" dirty="0"/>
              <a:t>.</a:t>
            </a:r>
          </a:p>
          <a:p>
            <a:pPr>
              <a:lnSpc>
                <a:spcPct val="150000"/>
              </a:lnSpc>
              <a:buNone/>
            </a:pPr>
            <a:r>
              <a:rPr lang="en-IN" sz="2000" b="1" dirty="0">
                <a:latin typeface="Times New Roman" panose="02020603050405020304" pitchFamily="18" charset="0"/>
                <a:cs typeface="Times New Roman" panose="02020603050405020304" pitchFamily="18" charset="0"/>
              </a:rPr>
              <a:t>5. Government &amp; Border Security</a:t>
            </a:r>
          </a:p>
          <a:p>
            <a:pPr lvl="1">
              <a:lnSpc>
                <a:spcPct val="150000"/>
              </a:lnSpc>
              <a:buFont typeface="Arial" panose="020B0604020202020204" pitchFamily="34" charset="0"/>
              <a:buChar char="•"/>
            </a:pPr>
            <a:r>
              <a:rPr lang="en-IN" sz="2000" b="1" dirty="0">
                <a:latin typeface="Times New Roman" panose="02020603050405020304" pitchFamily="18" charset="0"/>
                <a:cs typeface="Times New Roman" panose="02020603050405020304" pitchFamily="18" charset="0"/>
              </a:rPr>
              <a:t>Passport &amp; visa authentication:</a:t>
            </a:r>
            <a:r>
              <a:rPr lang="en-IN" sz="2000" dirty="0">
                <a:latin typeface="Times New Roman" panose="02020603050405020304" pitchFamily="18" charset="0"/>
                <a:cs typeface="Times New Roman" panose="02020603050405020304" pitchFamily="18" charset="0"/>
              </a:rPr>
              <a:t> Detecting image tampering in official travel documents.</a:t>
            </a:r>
          </a:p>
          <a:p>
            <a:pPr lvl="1">
              <a:lnSpc>
                <a:spcPct val="150000"/>
              </a:lnSpc>
              <a:buFont typeface="Arial" panose="020B0604020202020204" pitchFamily="34" charset="0"/>
              <a:buChar char="•"/>
            </a:pPr>
            <a:r>
              <a:rPr lang="en-IN" sz="2000" b="1" dirty="0">
                <a:latin typeface="Times New Roman" panose="02020603050405020304" pitchFamily="18" charset="0"/>
                <a:cs typeface="Times New Roman" panose="02020603050405020304" pitchFamily="18" charset="0"/>
              </a:rPr>
              <a:t>Surveillance validation:</a:t>
            </a:r>
            <a:r>
              <a:rPr lang="en-IN" sz="2000" dirty="0">
                <a:latin typeface="Times New Roman" panose="02020603050405020304" pitchFamily="18" charset="0"/>
                <a:cs typeface="Times New Roman" panose="02020603050405020304" pitchFamily="18" charset="0"/>
              </a:rPr>
              <a:t> Ensuring images from CCTV or border control are authentic and not AI-generated.</a:t>
            </a:r>
          </a:p>
          <a:p>
            <a:pPr>
              <a:lnSpc>
                <a:spcPct val="150000"/>
              </a:lnSpc>
              <a:buNone/>
            </a:pPr>
            <a:r>
              <a:rPr lang="en-IN" sz="2000" b="1" dirty="0">
                <a:latin typeface="Times New Roman" panose="02020603050405020304" pitchFamily="18" charset="0"/>
                <a:cs typeface="Times New Roman" panose="02020603050405020304" pitchFamily="18" charset="0"/>
              </a:rPr>
              <a:t>4. Finance &amp; Banking</a:t>
            </a:r>
          </a:p>
          <a:p>
            <a:pPr lvl="1">
              <a:lnSpc>
                <a:spcPct val="150000"/>
              </a:lnSpc>
              <a:buFont typeface="Arial" panose="020B0604020202020204" pitchFamily="34" charset="0"/>
              <a:buChar char="•"/>
            </a:pPr>
            <a:r>
              <a:rPr lang="en-IN" sz="2000" b="1" dirty="0">
                <a:latin typeface="Times New Roman" panose="02020603050405020304" pitchFamily="18" charset="0"/>
                <a:cs typeface="Times New Roman" panose="02020603050405020304" pitchFamily="18" charset="0"/>
              </a:rPr>
              <a:t>KYC (Know Your Customer):</a:t>
            </a:r>
            <a:r>
              <a:rPr lang="en-IN" sz="2000" dirty="0">
                <a:latin typeface="Times New Roman" panose="02020603050405020304" pitchFamily="18" charset="0"/>
                <a:cs typeface="Times New Roman" panose="02020603050405020304" pitchFamily="18" charset="0"/>
              </a:rPr>
              <a:t> Identifying deep fake images used in identity theft during account creation.</a:t>
            </a:r>
          </a:p>
          <a:p>
            <a:pPr lvl="1">
              <a:lnSpc>
                <a:spcPct val="150000"/>
              </a:lnSpc>
              <a:buFont typeface="Arial" panose="020B0604020202020204" pitchFamily="34" charset="0"/>
              <a:buChar char="•"/>
            </a:pPr>
            <a:r>
              <a:rPr lang="en-IN" sz="2000" b="1" dirty="0">
                <a:latin typeface="Times New Roman" panose="02020603050405020304" pitchFamily="18" charset="0"/>
                <a:cs typeface="Times New Roman" panose="02020603050405020304" pitchFamily="18" charset="0"/>
              </a:rPr>
              <a:t>Insurance fraud detection:</a:t>
            </a:r>
            <a:r>
              <a:rPr lang="en-IN" sz="2000" dirty="0">
                <a:latin typeface="Times New Roman" panose="02020603050405020304" pitchFamily="18" charset="0"/>
                <a:cs typeface="Times New Roman" panose="02020603050405020304" pitchFamily="18" charset="0"/>
              </a:rPr>
              <a:t> Spotting doctored evidence in image-based insurance claims.</a:t>
            </a:r>
          </a:p>
          <a:p>
            <a:pPr>
              <a:lnSpc>
                <a:spcPct val="150000"/>
              </a:lnSpc>
              <a:buFont typeface="Arial" panose="020B0604020202020204" pitchFamily="34" charset="0"/>
              <a:buChar char="•"/>
            </a:pPr>
            <a:endParaRPr lang="en-IN" sz="2000" dirty="0">
              <a:latin typeface="Times New Roman" panose="02020603050405020304" pitchFamily="18" charset="0"/>
              <a:cs typeface="Times New Roman" panose="02020603050405020304" pitchFamily="18" charset="0"/>
            </a:endParaRPr>
          </a:p>
          <a:p>
            <a:pPr>
              <a:lnSpc>
                <a:spcPct val="150000"/>
              </a:lnSpc>
              <a:buFont typeface="Arial" panose="020B0604020202020204" pitchFamily="34" charset="0"/>
              <a:buChar char="•"/>
            </a:pPr>
            <a:endParaRPr lang="en-IN" sz="2000" dirty="0">
              <a:latin typeface="Times New Roman" panose="02020603050405020304" pitchFamily="18" charset="0"/>
              <a:cs typeface="Times New Roman" panose="02020603050405020304" pitchFamily="18" charset="0"/>
            </a:endParaRPr>
          </a:p>
          <a:p>
            <a:pPr>
              <a:lnSpc>
                <a:spcPct val="150000"/>
              </a:lnSpc>
              <a:buFont typeface="Arial" panose="020B0604020202020204" pitchFamily="34" charset="0"/>
              <a:buChar char="•"/>
            </a:pPr>
            <a:endParaRPr lang="en-IN" sz="2000" dirty="0"/>
          </a:p>
        </p:txBody>
      </p:sp>
    </p:spTree>
    <p:extLst>
      <p:ext uri="{BB962C8B-B14F-4D97-AF65-F5344CB8AC3E}">
        <p14:creationId xmlns:p14="http://schemas.microsoft.com/office/powerpoint/2010/main" val="12407098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8AAD09-8A1A-85C5-1D44-67DBCBB4C814}"/>
              </a:ext>
            </a:extLst>
          </p:cNvPr>
          <p:cNvSpPr>
            <a:spLocks noGrp="1"/>
          </p:cNvSpPr>
          <p:nvPr>
            <p:ph type="title"/>
          </p:nvPr>
        </p:nvSpPr>
        <p:spPr>
          <a:xfrm>
            <a:off x="403410" y="-259975"/>
            <a:ext cx="10950389" cy="1721222"/>
          </a:xfrm>
        </p:spPr>
        <p:txBody>
          <a:bodyPr>
            <a:normAutofit/>
          </a:bodyPr>
          <a:lstStyle/>
          <a:p>
            <a:r>
              <a:rPr lang="en-GB" sz="4000" b="1" dirty="0">
                <a:latin typeface="Times New Roman" panose="02020603050405020304" pitchFamily="18" charset="0"/>
                <a:cs typeface="Times New Roman" panose="02020603050405020304" pitchFamily="18" charset="0"/>
              </a:rPr>
              <a:t>LITERATURE SURVEY</a:t>
            </a:r>
            <a:endParaRPr lang="en-IN" sz="40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B7AF613C-BB5F-FD9A-0A49-BDB146947BFA}"/>
              </a:ext>
            </a:extLst>
          </p:cNvPr>
          <p:cNvSpPr>
            <a:spLocks noGrp="1"/>
          </p:cNvSpPr>
          <p:nvPr>
            <p:ph idx="1"/>
          </p:nvPr>
        </p:nvSpPr>
        <p:spPr>
          <a:xfrm>
            <a:off x="403412" y="1093694"/>
            <a:ext cx="10950388" cy="5083269"/>
          </a:xfrm>
        </p:spPr>
        <p:txBody>
          <a:bodyPr>
            <a:noAutofit/>
          </a:bodyPr>
          <a:lstStyle/>
          <a:p>
            <a:pPr marL="0" indent="0" algn="just">
              <a:buNone/>
            </a:pPr>
            <a:r>
              <a:rPr lang="en-IN" sz="2200" dirty="0" smtClean="0">
                <a:latin typeface="Times New Roman" panose="02020603050405020304" pitchFamily="18" charset="0"/>
                <a:cs typeface="Times New Roman" panose="02020603050405020304" pitchFamily="18" charset="0"/>
              </a:rPr>
              <a:t>[1] Li </a:t>
            </a:r>
            <a:r>
              <a:rPr lang="en-IN" sz="2200" dirty="0">
                <a:latin typeface="Times New Roman" panose="02020603050405020304" pitchFamily="18" charset="0"/>
                <a:cs typeface="Times New Roman" panose="02020603050405020304" pitchFamily="18" charset="0"/>
              </a:rPr>
              <a:t>et al. (2020) developed </a:t>
            </a:r>
            <a:r>
              <a:rPr lang="en-IN" sz="2200" b="1" dirty="0">
                <a:latin typeface="Times New Roman" panose="02020603050405020304" pitchFamily="18" charset="0"/>
                <a:cs typeface="Times New Roman" panose="02020603050405020304" pitchFamily="18" charset="0"/>
              </a:rPr>
              <a:t>Celeb-DF</a:t>
            </a:r>
            <a:r>
              <a:rPr lang="en-IN" sz="2200" dirty="0">
                <a:latin typeface="Times New Roman" panose="02020603050405020304" pitchFamily="18" charset="0"/>
                <a:cs typeface="Times New Roman" panose="02020603050405020304" pitchFamily="18" charset="0"/>
              </a:rPr>
              <a:t> and used </a:t>
            </a:r>
            <a:r>
              <a:rPr lang="en-IN" sz="2200" b="1" dirty="0">
                <a:latin typeface="Times New Roman" panose="02020603050405020304" pitchFamily="18" charset="0"/>
                <a:cs typeface="Times New Roman" panose="02020603050405020304" pitchFamily="18" charset="0"/>
              </a:rPr>
              <a:t>temporal convolution networks (TCNs)</a:t>
            </a:r>
            <a:r>
              <a:rPr lang="en-IN" sz="2200" dirty="0">
                <a:latin typeface="Times New Roman" panose="02020603050405020304" pitchFamily="18" charset="0"/>
                <a:cs typeface="Times New Roman" panose="02020603050405020304" pitchFamily="18" charset="0"/>
              </a:rPr>
              <a:t> to improve robustness against manipulations, though it was primarily focused on celebrity videos. Sabir et al. (2019) proposed a </a:t>
            </a:r>
            <a:r>
              <a:rPr lang="en-IN" sz="2200" b="1" dirty="0">
                <a:latin typeface="Times New Roman" panose="02020603050405020304" pitchFamily="18" charset="0"/>
                <a:cs typeface="Times New Roman" panose="02020603050405020304" pitchFamily="18" charset="0"/>
              </a:rPr>
              <a:t>CNN-RNN hybrid model</a:t>
            </a:r>
            <a:r>
              <a:rPr lang="en-IN" sz="2200" dirty="0">
                <a:latin typeface="Times New Roman" panose="02020603050405020304" pitchFamily="18" charset="0"/>
                <a:cs typeface="Times New Roman" panose="02020603050405020304" pitchFamily="18" charset="0"/>
              </a:rPr>
              <a:t> for sequential frame analysis, improving temporal detection but struggling with isolated frames.</a:t>
            </a:r>
          </a:p>
          <a:p>
            <a:pPr marL="0" indent="0" algn="just">
              <a:buNone/>
            </a:pPr>
            <a:r>
              <a:rPr lang="en-IN" sz="2200" dirty="0" smtClean="0">
                <a:latin typeface="Times New Roman" panose="02020603050405020304" pitchFamily="18" charset="0"/>
                <a:cs typeface="Times New Roman" panose="02020603050405020304" pitchFamily="18" charset="0"/>
              </a:rPr>
              <a:t>[2] </a:t>
            </a:r>
            <a:r>
              <a:rPr lang="en-IN" sz="2200" dirty="0" err="1" smtClean="0">
                <a:latin typeface="Times New Roman" panose="02020603050405020304" pitchFamily="18" charset="0"/>
                <a:cs typeface="Times New Roman" panose="02020603050405020304" pitchFamily="18" charset="0"/>
              </a:rPr>
              <a:t>Korshunov</a:t>
            </a:r>
            <a:r>
              <a:rPr lang="en-IN" sz="2200" dirty="0" smtClean="0">
                <a:latin typeface="Times New Roman" panose="02020603050405020304" pitchFamily="18" charset="0"/>
                <a:cs typeface="Times New Roman" panose="02020603050405020304" pitchFamily="18" charset="0"/>
              </a:rPr>
              <a:t> </a:t>
            </a:r>
            <a:r>
              <a:rPr lang="en-IN" sz="2200" dirty="0">
                <a:latin typeface="Times New Roman" panose="02020603050405020304" pitchFamily="18" charset="0"/>
                <a:cs typeface="Times New Roman" panose="02020603050405020304" pitchFamily="18" charset="0"/>
              </a:rPr>
              <a:t>et al. (2019) focused on </a:t>
            </a:r>
            <a:r>
              <a:rPr lang="en-IN" sz="2200" b="1" dirty="0">
                <a:latin typeface="Times New Roman" panose="02020603050405020304" pitchFamily="18" charset="0"/>
                <a:cs typeface="Times New Roman" panose="02020603050405020304" pitchFamily="18" charset="0"/>
              </a:rPr>
              <a:t>audio-visual inconsistency detection</a:t>
            </a:r>
            <a:r>
              <a:rPr lang="en-IN" sz="2200" dirty="0">
                <a:latin typeface="Times New Roman" panose="02020603050405020304" pitchFamily="18" charset="0"/>
                <a:cs typeface="Times New Roman" panose="02020603050405020304" pitchFamily="18" charset="0"/>
              </a:rPr>
              <a:t>, successfully identifying lip-sync mismatches but struggling with high-quality </a:t>
            </a:r>
            <a:r>
              <a:rPr lang="en-IN" sz="2200" dirty="0" err="1">
                <a:latin typeface="Times New Roman" panose="02020603050405020304" pitchFamily="18" charset="0"/>
                <a:cs typeface="Times New Roman" panose="02020603050405020304" pitchFamily="18" charset="0"/>
              </a:rPr>
              <a:t>deepfakes</a:t>
            </a:r>
            <a:r>
              <a:rPr lang="en-IN" sz="2200" dirty="0">
                <a:latin typeface="Times New Roman" panose="02020603050405020304" pitchFamily="18" charset="0"/>
                <a:cs typeface="Times New Roman" panose="02020603050405020304" pitchFamily="18" charset="0"/>
              </a:rPr>
              <a:t>. </a:t>
            </a:r>
            <a:r>
              <a:rPr lang="en-IN" sz="2200" dirty="0" err="1">
                <a:latin typeface="Times New Roman" panose="02020603050405020304" pitchFamily="18" charset="0"/>
                <a:cs typeface="Times New Roman" panose="02020603050405020304" pitchFamily="18" charset="0"/>
              </a:rPr>
              <a:t>Chollet</a:t>
            </a:r>
            <a:r>
              <a:rPr lang="en-IN" sz="2200" dirty="0">
                <a:latin typeface="Times New Roman" panose="02020603050405020304" pitchFamily="18" charset="0"/>
                <a:cs typeface="Times New Roman" panose="02020603050405020304" pitchFamily="18" charset="0"/>
              </a:rPr>
              <a:t> (2017) presented the </a:t>
            </a:r>
            <a:r>
              <a:rPr lang="en-IN" sz="2200" b="1" dirty="0" err="1">
                <a:latin typeface="Times New Roman" panose="02020603050405020304" pitchFamily="18" charset="0"/>
                <a:cs typeface="Times New Roman" panose="02020603050405020304" pitchFamily="18" charset="0"/>
              </a:rPr>
              <a:t>Xception</a:t>
            </a:r>
            <a:r>
              <a:rPr lang="en-IN" sz="2200" b="1" dirty="0">
                <a:latin typeface="Times New Roman" panose="02020603050405020304" pitchFamily="18" charset="0"/>
                <a:cs typeface="Times New Roman" panose="02020603050405020304" pitchFamily="18" charset="0"/>
              </a:rPr>
              <a:t> model</a:t>
            </a:r>
            <a:r>
              <a:rPr lang="en-IN" sz="2200" dirty="0">
                <a:latin typeface="Times New Roman" panose="02020603050405020304" pitchFamily="18" charset="0"/>
                <a:cs typeface="Times New Roman" panose="02020603050405020304" pitchFamily="18" charset="0"/>
              </a:rPr>
              <a:t>, a CNN-based </a:t>
            </a:r>
            <a:r>
              <a:rPr lang="en-IN" sz="2200" dirty="0" err="1">
                <a:latin typeface="Times New Roman" panose="02020603050405020304" pitchFamily="18" charset="0"/>
                <a:cs typeface="Times New Roman" panose="02020603050405020304" pitchFamily="18" charset="0"/>
              </a:rPr>
              <a:t>deepfake</a:t>
            </a:r>
            <a:r>
              <a:rPr lang="en-IN" sz="2200" dirty="0">
                <a:latin typeface="Times New Roman" panose="02020603050405020304" pitchFamily="18" charset="0"/>
                <a:cs typeface="Times New Roman" panose="02020603050405020304" pitchFamily="18" charset="0"/>
              </a:rPr>
              <a:t> detector with high accuracy but high computational demands. Nguyen et al. (2020) introduced </a:t>
            </a:r>
            <a:r>
              <a:rPr lang="en-IN" sz="2200" b="1" dirty="0" err="1">
                <a:latin typeface="Times New Roman" panose="02020603050405020304" pitchFamily="18" charset="0"/>
                <a:cs typeface="Times New Roman" panose="02020603050405020304" pitchFamily="18" charset="0"/>
              </a:rPr>
              <a:t>FakeFinder</a:t>
            </a:r>
            <a:r>
              <a:rPr lang="en-IN" sz="2200" dirty="0">
                <a:latin typeface="Times New Roman" panose="02020603050405020304" pitchFamily="18" charset="0"/>
                <a:cs typeface="Times New Roman" panose="02020603050405020304" pitchFamily="18" charset="0"/>
              </a:rPr>
              <a:t>, a multimodal detection approach that improved accuracy but was complex to implement.</a:t>
            </a:r>
          </a:p>
          <a:p>
            <a:pPr marL="0" indent="0" algn="just">
              <a:buNone/>
            </a:pPr>
            <a:r>
              <a:rPr lang="en-IN" sz="2200" dirty="0" smtClean="0">
                <a:latin typeface="Times New Roman" panose="02020603050405020304" pitchFamily="18" charset="0"/>
                <a:cs typeface="Times New Roman" panose="02020603050405020304" pitchFamily="18" charset="0"/>
              </a:rPr>
              <a:t>[3]</a:t>
            </a:r>
            <a:r>
              <a:rPr lang="en-IN" sz="2200" dirty="0" err="1" smtClean="0">
                <a:latin typeface="Times New Roman" panose="02020603050405020304" pitchFamily="18" charset="0"/>
                <a:cs typeface="Times New Roman" panose="02020603050405020304" pitchFamily="18" charset="0"/>
              </a:rPr>
              <a:t>Rössler</a:t>
            </a:r>
            <a:r>
              <a:rPr lang="en-IN" sz="2200" dirty="0" smtClean="0">
                <a:latin typeface="Times New Roman" panose="02020603050405020304" pitchFamily="18" charset="0"/>
                <a:cs typeface="Times New Roman" panose="02020603050405020304" pitchFamily="18" charset="0"/>
              </a:rPr>
              <a:t> </a:t>
            </a:r>
            <a:r>
              <a:rPr lang="en-IN" sz="2200" dirty="0">
                <a:latin typeface="Times New Roman" panose="02020603050405020304" pitchFamily="18" charset="0"/>
                <a:cs typeface="Times New Roman" panose="02020603050405020304" pitchFamily="18" charset="0"/>
              </a:rPr>
              <a:t>et al. (2019) proposed </a:t>
            </a:r>
            <a:r>
              <a:rPr lang="en-IN" sz="2200" b="1" dirty="0" err="1">
                <a:latin typeface="Times New Roman" panose="02020603050405020304" pitchFamily="18" charset="0"/>
                <a:cs typeface="Times New Roman" panose="02020603050405020304" pitchFamily="18" charset="0"/>
              </a:rPr>
              <a:t>FaceForensics</a:t>
            </a:r>
            <a:r>
              <a:rPr lang="en-IN" sz="2200" b="1" dirty="0">
                <a:latin typeface="Times New Roman" panose="02020603050405020304" pitchFamily="18" charset="0"/>
                <a:cs typeface="Times New Roman" panose="02020603050405020304" pitchFamily="18" charset="0"/>
              </a:rPr>
              <a:t>++</a:t>
            </a:r>
            <a:r>
              <a:rPr lang="en-IN" sz="2200" dirty="0">
                <a:latin typeface="Times New Roman" panose="02020603050405020304" pitchFamily="18" charset="0"/>
                <a:cs typeface="Times New Roman" panose="02020603050405020304" pitchFamily="18" charset="0"/>
              </a:rPr>
              <a:t>, using CNNs for facial </a:t>
            </a:r>
            <a:r>
              <a:rPr lang="en-IN" sz="2200" dirty="0" err="1">
                <a:latin typeface="Times New Roman" panose="02020603050405020304" pitchFamily="18" charset="0"/>
                <a:cs typeface="Times New Roman" panose="02020603050405020304" pitchFamily="18" charset="0"/>
              </a:rPr>
              <a:t>deepfake</a:t>
            </a:r>
            <a:r>
              <a:rPr lang="en-IN" sz="2200" dirty="0">
                <a:latin typeface="Times New Roman" panose="02020603050405020304" pitchFamily="18" charset="0"/>
                <a:cs typeface="Times New Roman" panose="02020603050405020304" pitchFamily="18" charset="0"/>
              </a:rPr>
              <a:t> detection with high accuracy but limited effectiveness on advertisements. </a:t>
            </a:r>
            <a:r>
              <a:rPr lang="en-IN" sz="2200" dirty="0" err="1">
                <a:latin typeface="Times New Roman" panose="02020603050405020304" pitchFamily="18" charset="0"/>
                <a:cs typeface="Times New Roman" panose="02020603050405020304" pitchFamily="18" charset="0"/>
              </a:rPr>
              <a:t>Dolhansky</a:t>
            </a:r>
            <a:r>
              <a:rPr lang="en-IN" sz="2200" dirty="0">
                <a:latin typeface="Times New Roman" panose="02020603050405020304" pitchFamily="18" charset="0"/>
                <a:cs typeface="Times New Roman" panose="02020603050405020304" pitchFamily="18" charset="0"/>
              </a:rPr>
              <a:t> et al. (2020) introduced an </a:t>
            </a:r>
            <a:r>
              <a:rPr lang="en-IN" sz="2200" b="1" dirty="0">
                <a:latin typeface="Times New Roman" panose="02020603050405020304" pitchFamily="18" charset="0"/>
                <a:cs typeface="Times New Roman" panose="02020603050405020304" pitchFamily="18" charset="0"/>
              </a:rPr>
              <a:t>ensemble learning approach</a:t>
            </a:r>
            <a:r>
              <a:rPr lang="en-IN" sz="2200" dirty="0">
                <a:latin typeface="Times New Roman" panose="02020603050405020304" pitchFamily="18" charset="0"/>
                <a:cs typeface="Times New Roman" panose="02020603050405020304" pitchFamily="18" charset="0"/>
              </a:rPr>
              <a:t> for the </a:t>
            </a:r>
            <a:r>
              <a:rPr lang="en-IN" sz="2200" b="1" dirty="0">
                <a:latin typeface="Times New Roman" panose="02020603050405020304" pitchFamily="18" charset="0"/>
                <a:cs typeface="Times New Roman" panose="02020603050405020304" pitchFamily="18" charset="0"/>
              </a:rPr>
              <a:t>DFDC</a:t>
            </a:r>
            <a:r>
              <a:rPr lang="en-IN" sz="2200" dirty="0">
                <a:latin typeface="Times New Roman" panose="02020603050405020304" pitchFamily="18" charset="0"/>
                <a:cs typeface="Times New Roman" panose="02020603050405020304" pitchFamily="18" charset="0"/>
              </a:rPr>
              <a:t>, achieving good performance across diverse </a:t>
            </a:r>
            <a:r>
              <a:rPr lang="en-IN" sz="2200" dirty="0" err="1">
                <a:latin typeface="Times New Roman" panose="02020603050405020304" pitchFamily="18" charset="0"/>
                <a:cs typeface="Times New Roman" panose="02020603050405020304" pitchFamily="18" charset="0"/>
              </a:rPr>
              <a:t>deepfakes</a:t>
            </a:r>
            <a:r>
              <a:rPr lang="en-IN" sz="2200" dirty="0">
                <a:latin typeface="Times New Roman" panose="02020603050405020304" pitchFamily="18" charset="0"/>
                <a:cs typeface="Times New Roman" panose="02020603050405020304" pitchFamily="18" charset="0"/>
              </a:rPr>
              <a:t> but lacking specialization in ads. </a:t>
            </a:r>
            <a:r>
              <a:rPr lang="en-IN" sz="2200" dirty="0" err="1">
                <a:latin typeface="Times New Roman" panose="02020603050405020304" pitchFamily="18" charset="0"/>
                <a:cs typeface="Times New Roman" panose="02020603050405020304" pitchFamily="18" charset="0"/>
              </a:rPr>
              <a:t>Afchar</a:t>
            </a:r>
            <a:r>
              <a:rPr lang="en-IN" sz="2200" dirty="0">
                <a:latin typeface="Times New Roman" panose="02020603050405020304" pitchFamily="18" charset="0"/>
                <a:cs typeface="Times New Roman" panose="02020603050405020304" pitchFamily="18" charset="0"/>
              </a:rPr>
              <a:t> et al. (2018) developed </a:t>
            </a:r>
            <a:r>
              <a:rPr lang="en-IN" sz="2200" b="1" dirty="0" err="1">
                <a:latin typeface="Times New Roman" panose="02020603050405020304" pitchFamily="18" charset="0"/>
                <a:cs typeface="Times New Roman" panose="02020603050405020304" pitchFamily="18" charset="0"/>
              </a:rPr>
              <a:t>MesoNet</a:t>
            </a:r>
            <a:r>
              <a:rPr lang="en-IN" sz="2200" dirty="0">
                <a:latin typeface="Times New Roman" panose="02020603050405020304" pitchFamily="18" charset="0"/>
                <a:cs typeface="Times New Roman" panose="02020603050405020304" pitchFamily="18" charset="0"/>
              </a:rPr>
              <a:t>, a lightweight CNN effective for low-resolution </a:t>
            </a:r>
            <a:r>
              <a:rPr lang="en-IN" sz="2200" dirty="0" err="1">
                <a:latin typeface="Times New Roman" panose="02020603050405020304" pitchFamily="18" charset="0"/>
                <a:cs typeface="Times New Roman" panose="02020603050405020304" pitchFamily="18" charset="0"/>
              </a:rPr>
              <a:t>deepfakes</a:t>
            </a:r>
            <a:r>
              <a:rPr lang="en-IN" sz="2200" dirty="0">
                <a:latin typeface="Times New Roman" panose="02020603050405020304" pitchFamily="18" charset="0"/>
                <a:cs typeface="Times New Roman" panose="02020603050405020304" pitchFamily="18" charset="0"/>
              </a:rPr>
              <a:t> but struggled with high-resolution videos.</a:t>
            </a:r>
          </a:p>
          <a:p>
            <a:pPr marL="0" indent="0" algn="just">
              <a:buNone/>
            </a:pPr>
            <a:endParaRPr lang="en-IN"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741056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287A766-4AA3-508C-F137-8AB301248633}"/>
              </a:ext>
            </a:extLst>
          </p:cNvPr>
          <p:cNvSpPr>
            <a:spLocks noGrp="1"/>
          </p:cNvSpPr>
          <p:nvPr>
            <p:ph idx="1"/>
          </p:nvPr>
        </p:nvSpPr>
        <p:spPr>
          <a:xfrm>
            <a:off x="631596" y="1574276"/>
            <a:ext cx="10722204" cy="4602687"/>
          </a:xfrm>
        </p:spPr>
        <p:txBody>
          <a:bodyPr>
            <a:normAutofit lnSpcReduction="10000"/>
          </a:bodyPr>
          <a:lstStyle/>
          <a:p>
            <a:pPr marL="0" indent="0" algn="just">
              <a:buNone/>
            </a:pPr>
            <a:r>
              <a:rPr lang="en-IN" sz="2200" dirty="0" smtClean="0">
                <a:latin typeface="Times New Roman" panose="02020603050405020304" pitchFamily="18" charset="0"/>
                <a:cs typeface="Times New Roman" panose="02020603050405020304" pitchFamily="18" charset="0"/>
              </a:rPr>
              <a:t>[4] Nguyen </a:t>
            </a:r>
            <a:r>
              <a:rPr lang="en-IN" sz="2200" dirty="0">
                <a:latin typeface="Times New Roman" panose="02020603050405020304" pitchFamily="18" charset="0"/>
                <a:cs typeface="Times New Roman" panose="02020603050405020304" pitchFamily="18" charset="0"/>
              </a:rPr>
              <a:t>et al. (2019, 2020) explored capsule networks and multitask CNNs to improve deepfake detection by enhancing robustness to spatial transformations. Their models showed strong generalization capabilities across various manipulation types but required complex tuning and longer training times.</a:t>
            </a:r>
          </a:p>
          <a:p>
            <a:pPr marL="0" indent="0" algn="just">
              <a:buNone/>
            </a:pPr>
            <a:r>
              <a:rPr lang="en-IN" sz="2200" dirty="0">
                <a:latin typeface="Times New Roman" panose="02020603050405020304" pitchFamily="18" charset="0"/>
                <a:cs typeface="Times New Roman" panose="02020603050405020304" pitchFamily="18" charset="0"/>
              </a:rPr>
              <a:t> </a:t>
            </a:r>
            <a:r>
              <a:rPr lang="en-IN" sz="2200" dirty="0" smtClean="0">
                <a:latin typeface="Times New Roman" panose="02020603050405020304" pitchFamily="18" charset="0"/>
                <a:cs typeface="Times New Roman" panose="02020603050405020304" pitchFamily="18" charset="0"/>
              </a:rPr>
              <a:t>[5] Li </a:t>
            </a:r>
            <a:r>
              <a:rPr lang="en-IN" sz="2200" dirty="0">
                <a:latin typeface="Times New Roman" panose="02020603050405020304" pitchFamily="18" charset="0"/>
                <a:cs typeface="Times New Roman" panose="02020603050405020304" pitchFamily="18" charset="0"/>
              </a:rPr>
              <a:t>et al. (2020) released the Celeb-DF dataset, which focuses on more realistic celebrity deepfakes, and introduced temporal convolution networks (TCNs) for robust manipulation detection. However, their work primarily targeted celebrity images and did not generalize well to broader datasets.</a:t>
            </a:r>
          </a:p>
          <a:p>
            <a:pPr marL="0" indent="0" algn="just">
              <a:buNone/>
            </a:pPr>
            <a:r>
              <a:rPr lang="en-IN" sz="2200" dirty="0" smtClean="0">
                <a:latin typeface="Times New Roman" panose="02020603050405020304" pitchFamily="18" charset="0"/>
                <a:cs typeface="Times New Roman" panose="02020603050405020304" pitchFamily="18" charset="0"/>
              </a:rPr>
              <a:t>[6] Dang </a:t>
            </a:r>
            <a:r>
              <a:rPr lang="en-IN" sz="2200" dirty="0">
                <a:latin typeface="Times New Roman" panose="02020603050405020304" pitchFamily="18" charset="0"/>
                <a:cs typeface="Times New Roman" panose="02020603050405020304" pitchFamily="18" charset="0"/>
              </a:rPr>
              <a:t>et al. (2020) leveraged self-attention mechanisms with CNNs to capture subtle manipulation cues within facial regions. Although effective, the model demands significant computational resources and large-scale training data. Masi et al. (2020) suggested a patch-based CNN approach, emphasizing localized manipulation detection, which improved precision but lacked robustness for global image tampering.</a:t>
            </a:r>
          </a:p>
          <a:p>
            <a:pPr marL="0" indent="0" algn="just">
              <a:buNone/>
            </a:pPr>
            <a:r>
              <a:rPr lang="en-IN" sz="2200" dirty="0">
                <a:latin typeface="Times New Roman" panose="02020603050405020304" pitchFamily="18" charset="0"/>
                <a:cs typeface="Times New Roman" panose="02020603050405020304" pitchFamily="18" charset="0"/>
              </a:rPr>
              <a:t> </a:t>
            </a:r>
          </a:p>
        </p:txBody>
      </p:sp>
      <p:sp>
        <p:nvSpPr>
          <p:cNvPr id="4" name="TextBox 3">
            <a:extLst>
              <a:ext uri="{FF2B5EF4-FFF2-40B4-BE49-F238E27FC236}">
                <a16:creationId xmlns:a16="http://schemas.microsoft.com/office/drawing/2014/main" id="{05C999D7-2576-C1E1-E40B-AC9E2F4D17BD}"/>
              </a:ext>
            </a:extLst>
          </p:cNvPr>
          <p:cNvSpPr txBox="1"/>
          <p:nvPr/>
        </p:nvSpPr>
        <p:spPr>
          <a:xfrm>
            <a:off x="707010" y="575035"/>
            <a:ext cx="8434633" cy="769441"/>
          </a:xfrm>
          <a:prstGeom prst="rect">
            <a:avLst/>
          </a:prstGeom>
          <a:noFill/>
        </p:spPr>
        <p:txBody>
          <a:bodyPr wrap="square">
            <a:spAutoFit/>
          </a:bodyPr>
          <a:lstStyle/>
          <a:p>
            <a:r>
              <a:rPr lang="en-GB" sz="4400" b="1" dirty="0" err="1">
                <a:latin typeface="Times New Roman" panose="02020603050405020304" pitchFamily="18" charset="0"/>
                <a:cs typeface="Times New Roman" panose="02020603050405020304" pitchFamily="18" charset="0"/>
              </a:rPr>
              <a:t>Contd</a:t>
            </a:r>
            <a:r>
              <a:rPr lang="en-GB" sz="4400" b="1" dirty="0">
                <a:latin typeface="Times New Roman" panose="02020603050405020304" pitchFamily="18" charset="0"/>
                <a:cs typeface="Times New Roman" panose="02020603050405020304" pitchFamily="18" charset="0"/>
              </a:rPr>
              <a:t>….</a:t>
            </a:r>
            <a:endParaRPr lang="en-IN" sz="4400" dirty="0"/>
          </a:p>
        </p:txBody>
      </p:sp>
    </p:spTree>
    <p:extLst>
      <p:ext uri="{BB962C8B-B14F-4D97-AF65-F5344CB8AC3E}">
        <p14:creationId xmlns:p14="http://schemas.microsoft.com/office/powerpoint/2010/main" val="33068626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8B8208-3262-BBCB-2BC6-20CAF16E79EF}"/>
              </a:ext>
            </a:extLst>
          </p:cNvPr>
          <p:cNvSpPr>
            <a:spLocks noGrp="1"/>
          </p:cNvSpPr>
          <p:nvPr>
            <p:ph type="title"/>
          </p:nvPr>
        </p:nvSpPr>
        <p:spPr>
          <a:xfrm>
            <a:off x="838200" y="365125"/>
            <a:ext cx="10515600" cy="1078193"/>
          </a:xfrm>
        </p:spPr>
        <p:txBody>
          <a:bodyPr/>
          <a:lstStyle/>
          <a:p>
            <a:r>
              <a:rPr lang="en-GB" b="1" dirty="0">
                <a:latin typeface="Times New Roman" panose="02020603050405020304" pitchFamily="18" charset="0"/>
                <a:cs typeface="Times New Roman" panose="02020603050405020304" pitchFamily="18" charset="0"/>
              </a:rPr>
              <a:t>MOTIVATION</a:t>
            </a:r>
            <a:endParaRPr lang="en-IN"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438A7586-566B-7E6C-C506-835A01E045D9}"/>
              </a:ext>
            </a:extLst>
          </p:cNvPr>
          <p:cNvSpPr>
            <a:spLocks noGrp="1"/>
          </p:cNvSpPr>
          <p:nvPr>
            <p:ph idx="1"/>
          </p:nvPr>
        </p:nvSpPr>
        <p:spPr>
          <a:xfrm>
            <a:off x="838198" y="1532965"/>
            <a:ext cx="10515601" cy="4643998"/>
          </a:xfrm>
        </p:spPr>
        <p:txBody>
          <a:bodyPr>
            <a:normAutofit/>
          </a:bodyPr>
          <a:lstStyle/>
          <a:p>
            <a:pPr marL="0" indent="0" algn="just">
              <a:buNone/>
            </a:pPr>
            <a:r>
              <a:rPr lang="en-IN" sz="2300" dirty="0">
                <a:latin typeface="Times New Roman" panose="02020603050405020304" pitchFamily="18" charset="0"/>
                <a:cs typeface="Times New Roman" panose="02020603050405020304" pitchFamily="18" charset="0"/>
              </a:rPr>
              <a:t>The rapid advancements in artificial intelligence have led to the creation of highly realistic deepfake images, posing significant threats to digital media integrity. Deepfakes are increasingly being used for misinformation, identity fraud, and malicious activities such as political manipulation and financial scams. Traditional detection techniques struggle to keep up with evolving deepfake generation models, making it essential to develop robust machine learning-based solutions. This project aims to enhance deepfake detection by leveraging deep learning models to improve accuracy, generalization, and real-time performance. By addressing the challenges posed by high-resolution deepfakes, adversarial attacks, and multimodal manipulations, the project seeks to contribute to the development of secure and trustworthy digital environments.</a:t>
            </a:r>
          </a:p>
        </p:txBody>
      </p:sp>
    </p:spTree>
    <p:extLst>
      <p:ext uri="{BB962C8B-B14F-4D97-AF65-F5344CB8AC3E}">
        <p14:creationId xmlns:p14="http://schemas.microsoft.com/office/powerpoint/2010/main" val="25491037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1687F3-8E86-B6E6-39C1-F55D66BB8F3B}"/>
              </a:ext>
            </a:extLst>
          </p:cNvPr>
          <p:cNvSpPr>
            <a:spLocks noGrp="1"/>
          </p:cNvSpPr>
          <p:nvPr>
            <p:ph type="title"/>
          </p:nvPr>
        </p:nvSpPr>
        <p:spPr/>
        <p:txBody>
          <a:bodyPr/>
          <a:lstStyle/>
          <a:p>
            <a:r>
              <a:rPr lang="en-US" b="1" dirty="0">
                <a:latin typeface="Times New Roman" panose="02020603050405020304" pitchFamily="18" charset="0"/>
                <a:cs typeface="Times New Roman" panose="02020603050405020304" pitchFamily="18" charset="0"/>
              </a:rPr>
              <a:t>WORK TIMELINE</a:t>
            </a:r>
            <a:endParaRPr lang="en-IN" dirty="0"/>
          </a:p>
        </p:txBody>
      </p:sp>
      <p:pic>
        <p:nvPicPr>
          <p:cNvPr id="4" name="Content Placeholder 3">
            <a:extLst>
              <a:ext uri="{FF2B5EF4-FFF2-40B4-BE49-F238E27FC236}">
                <a16:creationId xmlns:a16="http://schemas.microsoft.com/office/drawing/2014/main" id="{FC37B5D3-8C66-1AC3-0DAE-8A2A31AF06BE}"/>
              </a:ext>
            </a:extLst>
          </p:cNvPr>
          <p:cNvPicPr>
            <a:picLocks noGrp="1" noChangeAspect="1"/>
          </p:cNvPicPr>
          <p:nvPr>
            <p:ph idx="1"/>
          </p:nvPr>
        </p:nvPicPr>
        <p:blipFill>
          <a:blip r:embed="rId2"/>
          <a:stretch>
            <a:fillRect/>
          </a:stretch>
        </p:blipFill>
        <p:spPr>
          <a:xfrm>
            <a:off x="1031511" y="1589956"/>
            <a:ext cx="9205151" cy="4351338"/>
          </a:xfrm>
          <a:prstGeom prst="rect">
            <a:avLst/>
          </a:prstGeom>
        </p:spPr>
      </p:pic>
    </p:spTree>
    <p:extLst>
      <p:ext uri="{BB962C8B-B14F-4D97-AF65-F5344CB8AC3E}">
        <p14:creationId xmlns:p14="http://schemas.microsoft.com/office/powerpoint/2010/main" val="34639118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3D9B55-6AAF-C4D4-8CD6-8F7B92F3DD68}"/>
              </a:ext>
            </a:extLst>
          </p:cNvPr>
          <p:cNvSpPr>
            <a:spLocks noGrp="1"/>
          </p:cNvSpPr>
          <p:nvPr>
            <p:ph type="title"/>
          </p:nvPr>
        </p:nvSpPr>
        <p:spPr/>
        <p:txBody>
          <a:bodyPr/>
          <a:lstStyle/>
          <a:p>
            <a:r>
              <a:rPr lang="en-US" b="1" dirty="0">
                <a:latin typeface="Times New Roman" panose="02020603050405020304" pitchFamily="18" charset="0"/>
                <a:cs typeface="Times New Roman" panose="02020603050405020304" pitchFamily="18" charset="0"/>
              </a:rPr>
              <a:t>WORKFLOW</a:t>
            </a:r>
            <a:endParaRPr lang="en-IN" dirty="0"/>
          </a:p>
        </p:txBody>
      </p:sp>
      <p:pic>
        <p:nvPicPr>
          <p:cNvPr id="5" name="Content Placeholder 4">
            <a:extLst>
              <a:ext uri="{FF2B5EF4-FFF2-40B4-BE49-F238E27FC236}">
                <a16:creationId xmlns:a16="http://schemas.microsoft.com/office/drawing/2014/main" id="{6F9ADA1A-804A-F76C-C89C-64D3701EF1C2}"/>
              </a:ext>
            </a:extLst>
          </p:cNvPr>
          <p:cNvPicPr>
            <a:picLocks noGrp="1" noChangeAspect="1"/>
          </p:cNvPicPr>
          <p:nvPr>
            <p:ph idx="1"/>
          </p:nvPr>
        </p:nvPicPr>
        <p:blipFill>
          <a:blip r:embed="rId2"/>
          <a:stretch>
            <a:fillRect/>
          </a:stretch>
        </p:blipFill>
        <p:spPr>
          <a:xfrm>
            <a:off x="2196446" y="1574276"/>
            <a:ext cx="7343480" cy="4918599"/>
          </a:xfrm>
        </p:spPr>
      </p:pic>
    </p:spTree>
    <p:extLst>
      <p:ext uri="{BB962C8B-B14F-4D97-AF65-F5344CB8AC3E}">
        <p14:creationId xmlns:p14="http://schemas.microsoft.com/office/powerpoint/2010/main" val="41708834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805507" y="1675789"/>
            <a:ext cx="5580015" cy="3993491"/>
          </a:xfrm>
        </p:spPr>
        <p:txBody>
          <a:bodyPr/>
          <a:lstStyle/>
          <a:p>
            <a:pPr marL="0" indent="0">
              <a:buNone/>
            </a:pPr>
            <a:r>
              <a:rPr lang="en-US" b="1" dirty="0">
                <a:latin typeface="Times New Roman" panose="02020603050405020304" pitchFamily="18" charset="0"/>
                <a:cs typeface="Times New Roman" panose="02020603050405020304" pitchFamily="18" charset="0"/>
              </a:rPr>
              <a:t>Guide:-</a:t>
            </a:r>
            <a:r>
              <a:rPr lang="en-US"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Mr. Sourav </a:t>
            </a:r>
            <a:r>
              <a:rPr lang="en-US" sz="2400" dirty="0" err="1">
                <a:latin typeface="Times New Roman" panose="02020603050405020304" pitchFamily="18" charset="0"/>
                <a:cs typeface="Times New Roman" panose="02020603050405020304" pitchFamily="18" charset="0"/>
              </a:rPr>
              <a:t>Mondal</a:t>
            </a:r>
            <a:r>
              <a:rPr lang="en-US" sz="2400" dirty="0">
                <a:latin typeface="Times New Roman" panose="02020603050405020304" pitchFamily="18" charset="0"/>
                <a:cs typeface="Times New Roman" panose="02020603050405020304" pitchFamily="18" charset="0"/>
              </a:rPr>
              <a:t> </a:t>
            </a:r>
            <a:r>
              <a:rPr lang="en-US" sz="2400" dirty="0" smtClean="0">
                <a:latin typeface="Times New Roman" panose="02020603050405020304" pitchFamily="18" charset="0"/>
                <a:cs typeface="Times New Roman" panose="02020603050405020304" pitchFamily="18" charset="0"/>
              </a:rPr>
              <a:t>Sir</a:t>
            </a:r>
            <a:endParaRPr lang="en-US" sz="2400" dirty="0">
              <a:latin typeface="Times New Roman" panose="02020603050405020304" pitchFamily="18" charset="0"/>
              <a:cs typeface="Times New Roman" panose="02020603050405020304" pitchFamily="18" charset="0"/>
            </a:endParaRPr>
          </a:p>
          <a:p>
            <a:pPr marL="0" indent="0">
              <a:buNone/>
            </a:pPr>
            <a:endParaRPr lang="en-US" sz="2400" dirty="0">
              <a:latin typeface="Times New Roman" panose="02020603050405020304" pitchFamily="18" charset="0"/>
              <a:cs typeface="Times New Roman" panose="02020603050405020304" pitchFamily="18" charset="0"/>
            </a:endParaRPr>
          </a:p>
          <a:p>
            <a:pPr marL="0" indent="0">
              <a:buNone/>
            </a:pPr>
            <a:r>
              <a:rPr lang="en-US" b="1" dirty="0">
                <a:latin typeface="Times New Roman" panose="02020603050405020304" pitchFamily="18" charset="0"/>
                <a:cs typeface="Times New Roman" panose="02020603050405020304" pitchFamily="18" charset="0"/>
              </a:rPr>
              <a:t>Presented By:-</a:t>
            </a:r>
            <a:endParaRPr lang="en-US" sz="2400" dirty="0">
              <a:latin typeface="Times New Roman" panose="02020603050405020304" pitchFamily="18" charset="0"/>
              <a:cs typeface="Times New Roman" panose="02020603050405020304" pitchFamily="18" charset="0"/>
            </a:endParaRPr>
          </a:p>
          <a:p>
            <a:pPr marL="0" indent="0">
              <a:buNone/>
            </a:pPr>
            <a:r>
              <a:rPr lang="en-US" sz="2400" dirty="0">
                <a:latin typeface="Times New Roman" panose="02020603050405020304" pitchFamily="18" charset="0"/>
                <a:cs typeface="Times New Roman" panose="02020603050405020304" pitchFamily="18" charset="0"/>
              </a:rPr>
              <a:t>	221FA04260 - MADHAV</a:t>
            </a:r>
          </a:p>
          <a:p>
            <a:pPr marL="0" indent="0">
              <a:buNone/>
            </a:pPr>
            <a:r>
              <a:rPr lang="en-US" sz="2400" dirty="0">
                <a:latin typeface="Times New Roman" panose="02020603050405020304" pitchFamily="18" charset="0"/>
                <a:cs typeface="Times New Roman" panose="02020603050405020304" pitchFamily="18" charset="0"/>
              </a:rPr>
              <a:t>	221FA04342 - KARTHIKEYA</a:t>
            </a:r>
          </a:p>
          <a:p>
            <a:pPr marL="0" indent="0">
              <a:buNone/>
            </a:pPr>
            <a:r>
              <a:rPr lang="en-US" sz="2400" dirty="0">
                <a:latin typeface="Times New Roman" panose="02020603050405020304" pitchFamily="18" charset="0"/>
                <a:cs typeface="Times New Roman" panose="02020603050405020304" pitchFamily="18" charset="0"/>
              </a:rPr>
              <a:t>	221FA04594 - DEEPIKA</a:t>
            </a:r>
          </a:p>
          <a:p>
            <a:pPr marL="0" indent="0">
              <a:buNone/>
            </a:pPr>
            <a:r>
              <a:rPr lang="en-US" sz="2400" dirty="0">
                <a:latin typeface="Times New Roman" panose="02020603050405020304" pitchFamily="18" charset="0"/>
                <a:cs typeface="Times New Roman" panose="02020603050405020304" pitchFamily="18" charset="0"/>
              </a:rPr>
              <a:t>	221FA04678 – ABHINAYA</a:t>
            </a:r>
          </a:p>
          <a:p>
            <a:pPr marL="0" indent="0">
              <a:buNone/>
            </a:pPr>
            <a:r>
              <a:rPr lang="en-US" sz="2400" b="1" dirty="0">
                <a:latin typeface="Times New Roman" panose="02020603050405020304" pitchFamily="18" charset="0"/>
                <a:cs typeface="Times New Roman" panose="02020603050405020304" pitchFamily="18" charset="0"/>
              </a:rPr>
              <a:t>BATCH NUMBER</a:t>
            </a:r>
            <a:r>
              <a:rPr lang="en-US" sz="2400" dirty="0">
                <a:latin typeface="Times New Roman" panose="02020603050405020304" pitchFamily="18" charset="0"/>
                <a:cs typeface="Times New Roman" panose="02020603050405020304" pitchFamily="18" charset="0"/>
              </a:rPr>
              <a:t>:09</a:t>
            </a:r>
          </a:p>
          <a:p>
            <a:pPr marL="0" indent="0">
              <a:buNone/>
            </a:pPr>
            <a:endParaRPr lang="en-US" sz="2400" dirty="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a:blip r:embed="rId2"/>
          <a:stretch>
            <a:fillRect/>
          </a:stretch>
        </p:blipFill>
        <p:spPr>
          <a:xfrm>
            <a:off x="550816" y="982685"/>
            <a:ext cx="4935583" cy="4783184"/>
          </a:xfrm>
          <a:prstGeom prst="rect">
            <a:avLst/>
          </a:prstGeom>
        </p:spPr>
      </p:pic>
    </p:spTree>
    <p:extLst>
      <p:ext uri="{BB962C8B-B14F-4D97-AF65-F5344CB8AC3E}">
        <p14:creationId xmlns:p14="http://schemas.microsoft.com/office/powerpoint/2010/main" val="147967452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FFAC64-6CD0-117E-D790-B7B737264E4C}"/>
              </a:ext>
            </a:extLst>
          </p:cNvPr>
          <p:cNvSpPr>
            <a:spLocks noGrp="1"/>
          </p:cNvSpPr>
          <p:nvPr>
            <p:ph type="title"/>
          </p:nvPr>
        </p:nvSpPr>
        <p:spPr/>
        <p:txBody>
          <a:bodyPr/>
          <a:lstStyle/>
          <a:p>
            <a:r>
              <a:rPr lang="en-GB" b="1" dirty="0">
                <a:latin typeface="Times New Roman" panose="02020603050405020304" pitchFamily="18" charset="0"/>
                <a:cs typeface="Times New Roman" panose="02020603050405020304" pitchFamily="18" charset="0"/>
              </a:rPr>
              <a:t>RESULTS</a:t>
            </a:r>
            <a:endParaRPr lang="en-IN" b="1" dirty="0">
              <a:latin typeface="Times New Roman" panose="02020603050405020304" pitchFamily="18" charset="0"/>
              <a:cs typeface="Times New Roman" panose="02020603050405020304" pitchFamily="18" charset="0"/>
            </a:endParaRPr>
          </a:p>
        </p:txBody>
      </p:sp>
      <p:pic>
        <p:nvPicPr>
          <p:cNvPr id="5" name="Content Placeholder 4">
            <a:extLst>
              <a:ext uri="{FF2B5EF4-FFF2-40B4-BE49-F238E27FC236}">
                <a16:creationId xmlns:a16="http://schemas.microsoft.com/office/drawing/2014/main" id="{AA355E43-88BA-FF9A-8863-B54E43E31434}"/>
              </a:ext>
            </a:extLst>
          </p:cNvPr>
          <p:cNvPicPr>
            <a:picLocks noGrp="1" noChangeAspect="1"/>
          </p:cNvPicPr>
          <p:nvPr>
            <p:ph idx="1"/>
          </p:nvPr>
        </p:nvPicPr>
        <p:blipFill>
          <a:blip r:embed="rId2"/>
          <a:stretch>
            <a:fillRect/>
          </a:stretch>
        </p:blipFill>
        <p:spPr>
          <a:xfrm>
            <a:off x="571120" y="1945341"/>
            <a:ext cx="3454544" cy="2673950"/>
          </a:xfrm>
        </p:spPr>
      </p:pic>
      <p:pic>
        <p:nvPicPr>
          <p:cNvPr id="9" name="Picture 8">
            <a:extLst>
              <a:ext uri="{FF2B5EF4-FFF2-40B4-BE49-F238E27FC236}">
                <a16:creationId xmlns:a16="http://schemas.microsoft.com/office/drawing/2014/main" id="{9845DB7A-0EE9-2AB6-B772-2C06AC3177A0}"/>
              </a:ext>
            </a:extLst>
          </p:cNvPr>
          <p:cNvPicPr>
            <a:picLocks noChangeAspect="1"/>
          </p:cNvPicPr>
          <p:nvPr/>
        </p:nvPicPr>
        <p:blipFill>
          <a:blip r:embed="rId3"/>
          <a:stretch>
            <a:fillRect/>
          </a:stretch>
        </p:blipFill>
        <p:spPr>
          <a:xfrm>
            <a:off x="4469271" y="1945341"/>
            <a:ext cx="3365881" cy="2673949"/>
          </a:xfrm>
          <a:prstGeom prst="rect">
            <a:avLst/>
          </a:prstGeom>
        </p:spPr>
      </p:pic>
      <p:sp>
        <p:nvSpPr>
          <p:cNvPr id="10" name="TextBox 9">
            <a:extLst>
              <a:ext uri="{FF2B5EF4-FFF2-40B4-BE49-F238E27FC236}">
                <a16:creationId xmlns:a16="http://schemas.microsoft.com/office/drawing/2014/main" id="{2DEE12BD-6839-1039-9CD6-343833B8D6DC}"/>
              </a:ext>
            </a:extLst>
          </p:cNvPr>
          <p:cNvSpPr txBox="1"/>
          <p:nvPr/>
        </p:nvSpPr>
        <p:spPr>
          <a:xfrm>
            <a:off x="1193270" y="5078239"/>
            <a:ext cx="2310587" cy="369332"/>
          </a:xfrm>
          <a:prstGeom prst="rect">
            <a:avLst/>
          </a:prstGeom>
          <a:noFill/>
        </p:spPr>
        <p:txBody>
          <a:bodyPr wrap="square" rtlCol="0">
            <a:spAutoFit/>
          </a:bodyPr>
          <a:lstStyle/>
          <a:p>
            <a:r>
              <a:rPr lang="en-GB" dirty="0" smtClean="0"/>
              <a:t>Fig-a Confusion Matrix</a:t>
            </a:r>
            <a:endParaRPr lang="en-IN" dirty="0"/>
          </a:p>
        </p:txBody>
      </p:sp>
      <p:sp>
        <p:nvSpPr>
          <p:cNvPr id="11" name="TextBox 10">
            <a:extLst>
              <a:ext uri="{FF2B5EF4-FFF2-40B4-BE49-F238E27FC236}">
                <a16:creationId xmlns:a16="http://schemas.microsoft.com/office/drawing/2014/main" id="{E7CBAEB2-6485-F52C-71FA-F8A026F133D1}"/>
              </a:ext>
            </a:extLst>
          </p:cNvPr>
          <p:cNvSpPr txBox="1"/>
          <p:nvPr/>
        </p:nvSpPr>
        <p:spPr>
          <a:xfrm>
            <a:off x="5044541" y="4915594"/>
            <a:ext cx="1891553" cy="646331"/>
          </a:xfrm>
          <a:prstGeom prst="rect">
            <a:avLst/>
          </a:prstGeom>
          <a:noFill/>
        </p:spPr>
        <p:txBody>
          <a:bodyPr wrap="square" rtlCol="0">
            <a:spAutoFit/>
          </a:bodyPr>
          <a:lstStyle/>
          <a:p>
            <a:r>
              <a:rPr lang="en-GB" dirty="0" smtClean="0"/>
              <a:t>Fig-b Performance Outcomes</a:t>
            </a:r>
            <a:endParaRPr lang="en-IN" dirty="0"/>
          </a:p>
        </p:txBody>
      </p:sp>
      <p:pic>
        <p:nvPicPr>
          <p:cNvPr id="13" name="Picture 12">
            <a:extLst>
              <a:ext uri="{FF2B5EF4-FFF2-40B4-BE49-F238E27FC236}">
                <a16:creationId xmlns:a16="http://schemas.microsoft.com/office/drawing/2014/main" id="{B8C76DD1-BFC1-BF14-5542-DBB68F0042C6}"/>
              </a:ext>
            </a:extLst>
          </p:cNvPr>
          <p:cNvPicPr>
            <a:picLocks noChangeAspect="1"/>
          </p:cNvPicPr>
          <p:nvPr/>
        </p:nvPicPr>
        <p:blipFill>
          <a:blip r:embed="rId4"/>
          <a:stretch>
            <a:fillRect/>
          </a:stretch>
        </p:blipFill>
        <p:spPr>
          <a:xfrm>
            <a:off x="7995533" y="1945341"/>
            <a:ext cx="3835270" cy="2673949"/>
          </a:xfrm>
          <a:prstGeom prst="rect">
            <a:avLst/>
          </a:prstGeom>
        </p:spPr>
      </p:pic>
      <p:sp>
        <p:nvSpPr>
          <p:cNvPr id="14" name="TextBox 13">
            <a:extLst>
              <a:ext uri="{FF2B5EF4-FFF2-40B4-BE49-F238E27FC236}">
                <a16:creationId xmlns:a16="http://schemas.microsoft.com/office/drawing/2014/main" id="{8DD2C6B1-4E48-9250-2DCC-4AE7E08307AD}"/>
              </a:ext>
            </a:extLst>
          </p:cNvPr>
          <p:cNvSpPr txBox="1"/>
          <p:nvPr/>
        </p:nvSpPr>
        <p:spPr>
          <a:xfrm>
            <a:off x="8526951" y="4939740"/>
            <a:ext cx="2826849" cy="646331"/>
          </a:xfrm>
          <a:prstGeom prst="rect">
            <a:avLst/>
          </a:prstGeom>
          <a:noFill/>
        </p:spPr>
        <p:txBody>
          <a:bodyPr wrap="square" rtlCol="0">
            <a:spAutoFit/>
          </a:bodyPr>
          <a:lstStyle/>
          <a:p>
            <a:r>
              <a:rPr lang="en-GB" dirty="0" smtClean="0"/>
              <a:t>Fig-c Dialogical </a:t>
            </a:r>
            <a:r>
              <a:rPr lang="en-GB" dirty="0" err="1" smtClean="0"/>
              <a:t>comparision</a:t>
            </a:r>
            <a:r>
              <a:rPr lang="en-GB" dirty="0" smtClean="0"/>
              <a:t> of Training Vs Testing</a:t>
            </a:r>
            <a:endParaRPr lang="en-IN" dirty="0"/>
          </a:p>
        </p:txBody>
      </p:sp>
    </p:spTree>
    <p:extLst>
      <p:ext uri="{BB962C8B-B14F-4D97-AF65-F5344CB8AC3E}">
        <p14:creationId xmlns:p14="http://schemas.microsoft.com/office/powerpoint/2010/main" val="399010862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34D9EA-0672-9D05-5710-469606D2E38E}"/>
              </a:ext>
            </a:extLst>
          </p:cNvPr>
          <p:cNvSpPr>
            <a:spLocks noGrp="1"/>
          </p:cNvSpPr>
          <p:nvPr>
            <p:ph type="title"/>
          </p:nvPr>
        </p:nvSpPr>
        <p:spPr/>
        <p:txBody>
          <a:bodyPr>
            <a:normAutofit/>
          </a:bodyPr>
          <a:lstStyle/>
          <a:p>
            <a:r>
              <a:rPr lang="en-GB" b="1" dirty="0">
                <a:latin typeface="Times New Roman" panose="02020603050405020304" pitchFamily="18" charset="0"/>
                <a:cs typeface="Times New Roman" panose="02020603050405020304" pitchFamily="18" charset="0"/>
              </a:rPr>
              <a:t>CONCLUSION</a:t>
            </a:r>
            <a:endParaRPr lang="en-IN"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E1405435-0484-2281-B764-9CA44A027D91}"/>
              </a:ext>
            </a:extLst>
          </p:cNvPr>
          <p:cNvSpPr>
            <a:spLocks noGrp="1"/>
          </p:cNvSpPr>
          <p:nvPr>
            <p:ph idx="1"/>
          </p:nvPr>
        </p:nvSpPr>
        <p:spPr/>
        <p:txBody>
          <a:bodyPr>
            <a:normAutofit/>
          </a:bodyPr>
          <a:lstStyle/>
          <a:p>
            <a:pPr marL="0" indent="0" algn="just">
              <a:buNone/>
            </a:pPr>
            <a:r>
              <a:rPr lang="en-IN" sz="2200" dirty="0">
                <a:latin typeface="Times New Roman" panose="02020603050405020304" pitchFamily="18" charset="0"/>
                <a:cs typeface="Times New Roman" panose="02020603050405020304" pitchFamily="18" charset="0"/>
              </a:rPr>
              <a:t>In conclusion, the increasing prevalence of deepfake content presents significant challenges to digital media integrity, necessitating robust detection mechanisms. Through the comprehensive dataset preparation and preprocessing pipeline outlined in this project, we have established a strong foundation for developing effective machine learning models capable of accurately distinguishing between real and manipulated advertisements.</a:t>
            </a:r>
          </a:p>
          <a:p>
            <a:pPr marL="0" indent="0" algn="just">
              <a:buNone/>
            </a:pPr>
            <a:r>
              <a:rPr lang="en-IN" sz="2200" dirty="0" smtClean="0">
                <a:latin typeface="Times New Roman" panose="02020603050405020304" pitchFamily="18" charset="0"/>
                <a:cs typeface="Times New Roman" panose="02020603050405020304" pitchFamily="18" charset="0"/>
              </a:rPr>
              <a:t>Leveraging </a:t>
            </a:r>
            <a:r>
              <a:rPr lang="en-IN" sz="2200" dirty="0">
                <a:latin typeface="Times New Roman" panose="02020603050405020304" pitchFamily="18" charset="0"/>
                <a:cs typeface="Times New Roman" panose="02020603050405020304" pitchFamily="18" charset="0"/>
              </a:rPr>
              <a:t>techniques such as frame extraction, face detection, normalization, and data augmentation ensures the dataset's quality and enhances model performance. Future work will focus on improving model generalization, adapting to emerging deepfake generation techniques, and integrating real-time detection capabilities to combat the evolving threats posed by deepfake media.</a:t>
            </a:r>
          </a:p>
          <a:p>
            <a:pPr algn="just"/>
            <a:endParaRPr lang="en-IN"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7649276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F08BE6-A7A7-4E22-B776-A7E3689155D3}"/>
              </a:ext>
            </a:extLst>
          </p:cNvPr>
          <p:cNvSpPr>
            <a:spLocks noGrp="1"/>
          </p:cNvSpPr>
          <p:nvPr>
            <p:ph type="title"/>
          </p:nvPr>
        </p:nvSpPr>
        <p:spPr>
          <a:xfrm>
            <a:off x="575035" y="0"/>
            <a:ext cx="10515600" cy="1325563"/>
          </a:xfrm>
        </p:spPr>
        <p:txBody>
          <a:bodyPr/>
          <a:lstStyle/>
          <a:p>
            <a:r>
              <a:rPr lang="en-GB" b="1" dirty="0">
                <a:latin typeface="Times New Roman" panose="02020603050405020304" pitchFamily="18" charset="0"/>
                <a:cs typeface="Times New Roman" panose="02020603050405020304" pitchFamily="18" charset="0"/>
              </a:rPr>
              <a:t>REFERENCES</a:t>
            </a:r>
            <a:endParaRPr lang="en-IN"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5237BCD2-76AC-5F98-075B-243E8C012C55}"/>
              </a:ext>
            </a:extLst>
          </p:cNvPr>
          <p:cNvSpPr>
            <a:spLocks noGrp="1"/>
          </p:cNvSpPr>
          <p:nvPr>
            <p:ph idx="1"/>
          </p:nvPr>
        </p:nvSpPr>
        <p:spPr>
          <a:xfrm>
            <a:off x="575035" y="1182794"/>
            <a:ext cx="10778765" cy="5111734"/>
          </a:xfrm>
        </p:spPr>
        <p:txBody>
          <a:bodyPr>
            <a:noAutofit/>
          </a:bodyPr>
          <a:lstStyle/>
          <a:p>
            <a:pPr algn="just">
              <a:spcAft>
                <a:spcPts val="1200"/>
              </a:spcAft>
            </a:pPr>
            <a:r>
              <a:rPr lang="en-IN" sz="2000" b="0" i="0" dirty="0" err="1" smtClean="0">
                <a:solidFill>
                  <a:srgbClr val="222222"/>
                </a:solidFill>
                <a:effectLst/>
                <a:latin typeface="Times New Roman" panose="02020603050405020304" pitchFamily="18" charset="0"/>
                <a:cs typeface="Times New Roman" panose="02020603050405020304" pitchFamily="18" charset="0"/>
              </a:rPr>
              <a:t>Adadi</a:t>
            </a:r>
            <a:r>
              <a:rPr lang="en-IN" sz="2000" b="0" i="0" dirty="0" smtClean="0">
                <a:solidFill>
                  <a:srgbClr val="222222"/>
                </a:solidFill>
                <a:effectLst/>
                <a:latin typeface="Times New Roman" panose="02020603050405020304" pitchFamily="18" charset="0"/>
                <a:cs typeface="Times New Roman" panose="02020603050405020304" pitchFamily="18" charset="0"/>
              </a:rPr>
              <a:t> </a:t>
            </a:r>
            <a:r>
              <a:rPr lang="en-IN" sz="2000" b="0" i="0" dirty="0">
                <a:solidFill>
                  <a:srgbClr val="222222"/>
                </a:solidFill>
                <a:effectLst/>
                <a:latin typeface="Times New Roman" panose="02020603050405020304" pitchFamily="18" charset="0"/>
                <a:cs typeface="Times New Roman" panose="02020603050405020304" pitchFamily="18" charset="0"/>
              </a:rPr>
              <a:t>A (2021) A survey on data-efficient algorithms in big data era. J Big Data 8(1):1–54</a:t>
            </a:r>
            <a:endParaRPr lang="en-IN" sz="2000" b="1" i="0" dirty="0">
              <a:solidFill>
                <a:srgbClr val="222222"/>
              </a:solidFill>
              <a:effectLst/>
              <a:latin typeface="Times New Roman" panose="02020603050405020304" pitchFamily="18" charset="0"/>
              <a:cs typeface="Times New Roman" panose="02020603050405020304" pitchFamily="18" charset="0"/>
            </a:endParaRPr>
          </a:p>
          <a:p>
            <a:pPr algn="just">
              <a:spcAft>
                <a:spcPts val="1200"/>
              </a:spcAft>
              <a:buFont typeface="Arial" panose="020B0604020202020204" pitchFamily="34" charset="0"/>
              <a:buChar char="•"/>
            </a:pPr>
            <a:r>
              <a:rPr lang="en-IN" sz="2000" b="0" i="0" dirty="0" err="1">
                <a:solidFill>
                  <a:srgbClr val="222222"/>
                </a:solidFill>
                <a:effectLst/>
                <a:latin typeface="Times New Roman" panose="02020603050405020304" pitchFamily="18" charset="0"/>
                <a:cs typeface="Times New Roman" panose="02020603050405020304" pitchFamily="18" charset="0"/>
              </a:rPr>
              <a:t>Afchar</a:t>
            </a:r>
            <a:r>
              <a:rPr lang="en-IN" sz="2000" b="0" i="0" dirty="0">
                <a:solidFill>
                  <a:srgbClr val="222222"/>
                </a:solidFill>
                <a:effectLst/>
                <a:latin typeface="Times New Roman" panose="02020603050405020304" pitchFamily="18" charset="0"/>
                <a:cs typeface="Times New Roman" panose="02020603050405020304" pitchFamily="18" charset="0"/>
              </a:rPr>
              <a:t> D, Nozick V, Yamagishi J et al (2018) </a:t>
            </a:r>
            <a:r>
              <a:rPr lang="en-IN" sz="2000" b="0" i="0" dirty="0" err="1">
                <a:solidFill>
                  <a:srgbClr val="222222"/>
                </a:solidFill>
                <a:effectLst/>
                <a:latin typeface="Times New Roman" panose="02020603050405020304" pitchFamily="18" charset="0"/>
                <a:cs typeface="Times New Roman" panose="02020603050405020304" pitchFamily="18" charset="0"/>
              </a:rPr>
              <a:t>MesoNet</a:t>
            </a:r>
            <a:r>
              <a:rPr lang="en-IN" sz="2000" b="0" i="0" dirty="0">
                <a:solidFill>
                  <a:srgbClr val="222222"/>
                </a:solidFill>
                <a:effectLst/>
                <a:latin typeface="Times New Roman" panose="02020603050405020304" pitchFamily="18" charset="0"/>
                <a:cs typeface="Times New Roman" panose="02020603050405020304" pitchFamily="18" charset="0"/>
              </a:rPr>
              <a:t>: a compact facial video forgery detection network. In: 2018 IEEE international workshop on information forensics and security (WIFS). IEEE, pp 1–7</a:t>
            </a:r>
          </a:p>
          <a:p>
            <a:pPr algn="just">
              <a:spcAft>
                <a:spcPts val="1200"/>
              </a:spcAft>
              <a:buFont typeface="Arial" panose="020B0604020202020204" pitchFamily="34" charset="0"/>
              <a:buChar char="•"/>
            </a:pPr>
            <a:r>
              <a:rPr lang="en-IN" sz="2000" b="0" i="0" dirty="0">
                <a:solidFill>
                  <a:srgbClr val="222222"/>
                </a:solidFill>
                <a:effectLst/>
                <a:latin typeface="Times New Roman" panose="02020603050405020304" pitchFamily="18" charset="0"/>
                <a:cs typeface="Times New Roman" panose="02020603050405020304" pitchFamily="18" charset="0"/>
              </a:rPr>
              <a:t>Agarwal S, Farid H, Gu Y et al (2019) Protecting world leaders against deep fakes. In: CVPR workshops. pp 38–45</a:t>
            </a:r>
          </a:p>
          <a:p>
            <a:pPr algn="just">
              <a:spcAft>
                <a:spcPts val="1200"/>
              </a:spcAft>
              <a:buFont typeface="Arial" panose="020B0604020202020204" pitchFamily="34" charset="0"/>
              <a:buChar char="•"/>
            </a:pPr>
            <a:r>
              <a:rPr lang="en-IN" sz="2000" b="0" i="0" dirty="0">
                <a:solidFill>
                  <a:srgbClr val="222222"/>
                </a:solidFill>
                <a:effectLst/>
                <a:latin typeface="Times New Roman" panose="02020603050405020304" pitchFamily="18" charset="0"/>
                <a:cs typeface="Times New Roman" panose="02020603050405020304" pitchFamily="18" charset="0"/>
              </a:rPr>
              <a:t>Agarwal S, Farid H, Fried O et al (2020) Detecting deep-fake videos from phoneme-viseme mismatches. In: Proceedings of the IEEE/CVF conference on computer vision and pattern recognition workshops. pp 660–661</a:t>
            </a:r>
          </a:p>
          <a:p>
            <a:pPr algn="just">
              <a:spcAft>
                <a:spcPts val="1200"/>
              </a:spcAft>
              <a:buFont typeface="Arial" panose="020B0604020202020204" pitchFamily="34" charset="0"/>
              <a:buChar char="•"/>
            </a:pPr>
            <a:r>
              <a:rPr lang="en-IN" sz="2000" b="0" i="0" dirty="0" err="1">
                <a:solidFill>
                  <a:srgbClr val="222222"/>
                </a:solidFill>
                <a:effectLst/>
                <a:latin typeface="Times New Roman" panose="02020603050405020304" pitchFamily="18" charset="0"/>
                <a:cs typeface="Times New Roman" panose="02020603050405020304" pitchFamily="18" charset="0"/>
              </a:rPr>
              <a:t>Aghasanli</a:t>
            </a:r>
            <a:r>
              <a:rPr lang="en-IN" sz="2000" b="0" i="0" dirty="0">
                <a:solidFill>
                  <a:srgbClr val="222222"/>
                </a:solidFill>
                <a:effectLst/>
                <a:latin typeface="Times New Roman" panose="02020603050405020304" pitchFamily="18" charset="0"/>
                <a:cs typeface="Times New Roman" panose="02020603050405020304" pitchFamily="18" charset="0"/>
              </a:rPr>
              <a:t> A, </a:t>
            </a:r>
            <a:r>
              <a:rPr lang="en-IN" sz="2000" b="0" i="0" dirty="0" err="1">
                <a:solidFill>
                  <a:srgbClr val="222222"/>
                </a:solidFill>
                <a:effectLst/>
                <a:latin typeface="Times New Roman" panose="02020603050405020304" pitchFamily="18" charset="0"/>
                <a:cs typeface="Times New Roman" panose="02020603050405020304" pitchFamily="18" charset="0"/>
              </a:rPr>
              <a:t>Kangin</a:t>
            </a:r>
            <a:r>
              <a:rPr lang="en-IN" sz="2000" b="0" i="0" dirty="0">
                <a:solidFill>
                  <a:srgbClr val="222222"/>
                </a:solidFill>
                <a:effectLst/>
                <a:latin typeface="Times New Roman" panose="02020603050405020304" pitchFamily="18" charset="0"/>
                <a:cs typeface="Times New Roman" panose="02020603050405020304" pitchFamily="18" charset="0"/>
              </a:rPr>
              <a:t> D, Angelov P (2023) Interpretable-through-prototypes deepfake detection for diffusion models. In: Proceedings of the IEEE/CVF international conference on computer vision. pp 467–474</a:t>
            </a:r>
          </a:p>
          <a:p>
            <a:pPr algn="just">
              <a:spcAft>
                <a:spcPts val="1200"/>
              </a:spcAft>
              <a:buFont typeface="Arial" panose="020B0604020202020204" pitchFamily="34" charset="0"/>
              <a:buChar char="•"/>
            </a:pPr>
            <a:r>
              <a:rPr lang="en-IN" sz="2000" b="0" i="0" dirty="0">
                <a:solidFill>
                  <a:srgbClr val="222222"/>
                </a:solidFill>
                <a:effectLst/>
                <a:latin typeface="Times New Roman" panose="02020603050405020304" pitchFamily="18" charset="0"/>
                <a:cs typeface="Times New Roman" panose="02020603050405020304" pitchFamily="18" charset="0"/>
              </a:rPr>
              <a:t>Akhtar Z (2023) Deepfakes generation and detection: a short survey. J Imaging 9(1):18</a:t>
            </a:r>
          </a:p>
          <a:p>
            <a:pPr marL="0" indent="0" algn="just">
              <a:buNone/>
            </a:pPr>
            <a:r>
              <a:rPr lang="en-IN" sz="2000" dirty="0">
                <a:latin typeface="Times New Roman" panose="02020603050405020304" pitchFamily="18" charset="0"/>
                <a:cs typeface="Times New Roman" panose="02020603050405020304" pitchFamily="18" charset="0"/>
              </a:rPr>
              <a:t/>
            </a:r>
            <a:br>
              <a:rPr lang="en-IN" sz="2000" dirty="0">
                <a:latin typeface="Times New Roman" panose="02020603050405020304" pitchFamily="18" charset="0"/>
                <a:cs typeface="Times New Roman" panose="02020603050405020304" pitchFamily="18" charset="0"/>
              </a:rPr>
            </a:b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3394776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30F295-300B-99EE-93B1-272CDC3DC94A}"/>
              </a:ext>
            </a:extLst>
          </p:cNvPr>
          <p:cNvSpPr>
            <a:spLocks noGrp="1"/>
          </p:cNvSpPr>
          <p:nvPr>
            <p:ph type="title"/>
          </p:nvPr>
        </p:nvSpPr>
        <p:spPr/>
        <p:txBody>
          <a:bodyPr/>
          <a:lstStyle/>
          <a:p>
            <a:r>
              <a:rPr lang="en-GB" b="1" dirty="0" err="1">
                <a:latin typeface="Times New Roman" panose="02020603050405020304" pitchFamily="18" charset="0"/>
                <a:cs typeface="Times New Roman" panose="02020603050405020304" pitchFamily="18" charset="0"/>
              </a:rPr>
              <a:t>Contd</a:t>
            </a:r>
            <a:r>
              <a:rPr lang="en-GB" b="1" dirty="0">
                <a:latin typeface="Times New Roman" panose="02020603050405020304" pitchFamily="18" charset="0"/>
                <a:cs typeface="Times New Roman" panose="02020603050405020304" pitchFamily="18" charset="0"/>
              </a:rPr>
              <a:t>….</a:t>
            </a:r>
            <a:endParaRPr lang="en-IN" dirty="0"/>
          </a:p>
        </p:txBody>
      </p:sp>
      <p:sp>
        <p:nvSpPr>
          <p:cNvPr id="3" name="Content Placeholder 2">
            <a:extLst>
              <a:ext uri="{FF2B5EF4-FFF2-40B4-BE49-F238E27FC236}">
                <a16:creationId xmlns:a16="http://schemas.microsoft.com/office/drawing/2014/main" id="{023A21F6-E7A9-C8A5-5FAF-21830A06F94B}"/>
              </a:ext>
            </a:extLst>
          </p:cNvPr>
          <p:cNvSpPr>
            <a:spLocks noGrp="1"/>
          </p:cNvSpPr>
          <p:nvPr>
            <p:ph idx="1"/>
          </p:nvPr>
        </p:nvSpPr>
        <p:spPr>
          <a:xfrm>
            <a:off x="838200" y="1524000"/>
            <a:ext cx="10515600" cy="4652963"/>
          </a:xfrm>
        </p:spPr>
        <p:txBody>
          <a:bodyPr>
            <a:normAutofit/>
          </a:bodyPr>
          <a:lstStyle/>
          <a:p>
            <a:pPr algn="just"/>
            <a:r>
              <a:rPr lang="en-IN" sz="2100" dirty="0">
                <a:latin typeface="Times New Roman" panose="02020603050405020304" pitchFamily="18" charset="0"/>
                <a:cs typeface="Times New Roman" panose="02020603050405020304" pitchFamily="18" charset="0"/>
              </a:rPr>
              <a:t>Dang, H., Liu, F., Stehouwer, J., Liu, X., &amp; Jain, A. K. (2020). On the Detection of Digital Face Manipulation. In Proceedings of the IEEE/CVF Conference on Computer Vision and Pattern Recognition (CVPR) (pp. 5781–5790).</a:t>
            </a:r>
          </a:p>
          <a:p>
            <a:pPr algn="just"/>
            <a:r>
              <a:rPr lang="en-IN" sz="2100" dirty="0" err="1" smtClean="0">
                <a:latin typeface="Times New Roman" panose="02020603050405020304" pitchFamily="18" charset="0"/>
                <a:cs typeface="Times New Roman" panose="02020603050405020304" pitchFamily="18" charset="0"/>
              </a:rPr>
              <a:t>Korshunov</a:t>
            </a:r>
            <a:r>
              <a:rPr lang="en-IN" sz="2100" dirty="0">
                <a:latin typeface="Times New Roman" panose="02020603050405020304" pitchFamily="18" charset="0"/>
                <a:cs typeface="Times New Roman" panose="02020603050405020304" pitchFamily="18" charset="0"/>
              </a:rPr>
              <a:t>, P., &amp; Marcel, S. (2019). </a:t>
            </a:r>
            <a:r>
              <a:rPr lang="en-IN" sz="2100" dirty="0" err="1">
                <a:latin typeface="Times New Roman" panose="02020603050405020304" pitchFamily="18" charset="0"/>
                <a:cs typeface="Times New Roman" panose="02020603050405020304" pitchFamily="18" charset="0"/>
              </a:rPr>
              <a:t>DeepFakes</a:t>
            </a:r>
            <a:r>
              <a:rPr lang="en-IN" sz="2100" dirty="0">
                <a:latin typeface="Times New Roman" panose="02020603050405020304" pitchFamily="18" charset="0"/>
                <a:cs typeface="Times New Roman" panose="02020603050405020304" pitchFamily="18" charset="0"/>
              </a:rPr>
              <a:t>: a New Threat to Face Recognition? Assessment and Detection. </a:t>
            </a:r>
            <a:r>
              <a:rPr lang="en-IN" sz="2100" dirty="0" err="1">
                <a:latin typeface="Times New Roman" panose="02020603050405020304" pitchFamily="18" charset="0"/>
                <a:cs typeface="Times New Roman" panose="02020603050405020304" pitchFamily="18" charset="0"/>
              </a:rPr>
              <a:t>arXiv</a:t>
            </a:r>
            <a:r>
              <a:rPr lang="en-IN" sz="2100" dirty="0">
                <a:latin typeface="Times New Roman" panose="02020603050405020304" pitchFamily="18" charset="0"/>
                <a:cs typeface="Times New Roman" panose="02020603050405020304" pitchFamily="18" charset="0"/>
              </a:rPr>
              <a:t> preprint arXiv:1812.08685.</a:t>
            </a:r>
          </a:p>
          <a:p>
            <a:pPr algn="just"/>
            <a:r>
              <a:rPr lang="en-IN" sz="2100" dirty="0">
                <a:latin typeface="Times New Roman" panose="02020603050405020304" pitchFamily="18" charset="0"/>
                <a:cs typeface="Times New Roman" panose="02020603050405020304" pitchFamily="18" charset="0"/>
              </a:rPr>
              <a:t>Li, Y., Chang, M. C., &amp; Lyu, S. (2020). Celeb-DF: A Large-Scale Challenging Dataset for </a:t>
            </a:r>
            <a:r>
              <a:rPr lang="en-IN" sz="2100" dirty="0" err="1">
                <a:latin typeface="Times New Roman" panose="02020603050405020304" pitchFamily="18" charset="0"/>
                <a:cs typeface="Times New Roman" panose="02020603050405020304" pitchFamily="18" charset="0"/>
              </a:rPr>
              <a:t>DeepFake</a:t>
            </a:r>
            <a:r>
              <a:rPr lang="en-IN" sz="2100" dirty="0">
                <a:latin typeface="Times New Roman" panose="02020603050405020304" pitchFamily="18" charset="0"/>
                <a:cs typeface="Times New Roman" panose="02020603050405020304" pitchFamily="18" charset="0"/>
              </a:rPr>
              <a:t> Forensics. In Proceedings of the IEEE/CVF Conference on Computer Vision and Pattern Recognition (CVPR) (pp. 3207–3216).</a:t>
            </a:r>
          </a:p>
          <a:p>
            <a:pPr algn="just"/>
            <a:r>
              <a:rPr lang="en-IN" sz="2100" dirty="0">
                <a:latin typeface="Times New Roman" panose="02020603050405020304" pitchFamily="18" charset="0"/>
                <a:cs typeface="Times New Roman" panose="02020603050405020304" pitchFamily="18" charset="0"/>
              </a:rPr>
              <a:t>Masi, I., </a:t>
            </a:r>
            <a:r>
              <a:rPr lang="en-IN" sz="2100" dirty="0" err="1">
                <a:latin typeface="Times New Roman" panose="02020603050405020304" pitchFamily="18" charset="0"/>
                <a:cs typeface="Times New Roman" panose="02020603050405020304" pitchFamily="18" charset="0"/>
              </a:rPr>
              <a:t>Killekar</a:t>
            </a:r>
            <a:r>
              <a:rPr lang="en-IN" sz="2100" dirty="0">
                <a:latin typeface="Times New Roman" panose="02020603050405020304" pitchFamily="18" charset="0"/>
                <a:cs typeface="Times New Roman" panose="02020603050405020304" pitchFamily="18" charset="0"/>
              </a:rPr>
              <a:t>, A., Tarsitano, A., Mascetti, S., &amp; Natarajan, P. (2020). Two-Branch Recurrent Network for Isolating Deepfakes in Videos. In European Conference on Computer Vision (ECCV) (pp. 667–684). Springer</a:t>
            </a:r>
            <a:r>
              <a:rPr lang="en-IN" sz="2100" dirty="0" smtClean="0">
                <a:latin typeface="Times New Roman" panose="02020603050405020304" pitchFamily="18" charset="0"/>
                <a:cs typeface="Times New Roman" panose="02020603050405020304" pitchFamily="18" charset="0"/>
              </a:rPr>
              <a:t>.</a:t>
            </a:r>
          </a:p>
          <a:p>
            <a:pPr algn="just"/>
            <a:r>
              <a:rPr lang="en-IN" sz="2100" dirty="0" err="1">
                <a:latin typeface="Times New Roman" panose="02020603050405020304" pitchFamily="18" charset="0"/>
                <a:cs typeface="Times New Roman" panose="02020603050405020304" pitchFamily="18" charset="0"/>
              </a:rPr>
              <a:t>Dolhansky</a:t>
            </a:r>
            <a:r>
              <a:rPr lang="en-IN" sz="2100" dirty="0">
                <a:latin typeface="Times New Roman" panose="02020603050405020304" pitchFamily="18" charset="0"/>
                <a:cs typeface="Times New Roman" panose="02020603050405020304" pitchFamily="18" charset="0"/>
              </a:rPr>
              <a:t>, B., </a:t>
            </a:r>
            <a:r>
              <a:rPr lang="en-IN" sz="2100" dirty="0" err="1">
                <a:latin typeface="Times New Roman" panose="02020603050405020304" pitchFamily="18" charset="0"/>
                <a:cs typeface="Times New Roman" panose="02020603050405020304" pitchFamily="18" charset="0"/>
              </a:rPr>
              <a:t>Bitton</a:t>
            </a:r>
            <a:r>
              <a:rPr lang="en-IN" sz="2100" dirty="0">
                <a:latin typeface="Times New Roman" panose="02020603050405020304" pitchFamily="18" charset="0"/>
                <a:cs typeface="Times New Roman" panose="02020603050405020304" pitchFamily="18" charset="0"/>
              </a:rPr>
              <a:t>, J., </a:t>
            </a:r>
            <a:r>
              <a:rPr lang="en-IN" sz="2100" dirty="0" err="1">
                <a:latin typeface="Times New Roman" panose="02020603050405020304" pitchFamily="18" charset="0"/>
                <a:cs typeface="Times New Roman" panose="02020603050405020304" pitchFamily="18" charset="0"/>
              </a:rPr>
              <a:t>Pflaum</a:t>
            </a:r>
            <a:r>
              <a:rPr lang="en-IN" sz="2100" dirty="0">
                <a:latin typeface="Times New Roman" panose="02020603050405020304" pitchFamily="18" charset="0"/>
                <a:cs typeface="Times New Roman" panose="02020603050405020304" pitchFamily="18" charset="0"/>
              </a:rPr>
              <a:t>, B., Lu, J., </a:t>
            </a:r>
            <a:r>
              <a:rPr lang="en-IN" sz="2100" dirty="0" err="1">
                <a:latin typeface="Times New Roman" panose="02020603050405020304" pitchFamily="18" charset="0"/>
                <a:cs typeface="Times New Roman" panose="02020603050405020304" pitchFamily="18" charset="0"/>
              </a:rPr>
              <a:t>Howes</a:t>
            </a:r>
            <a:r>
              <a:rPr lang="en-IN" sz="2100" dirty="0">
                <a:latin typeface="Times New Roman" panose="02020603050405020304" pitchFamily="18" charset="0"/>
                <a:cs typeface="Times New Roman" panose="02020603050405020304" pitchFamily="18" charset="0"/>
              </a:rPr>
              <a:t>, R., Wang, M., &amp; Ferrer, C. C. (2020). The </a:t>
            </a:r>
            <a:r>
              <a:rPr lang="en-IN" sz="2100" dirty="0" err="1">
                <a:latin typeface="Times New Roman" panose="02020603050405020304" pitchFamily="18" charset="0"/>
                <a:cs typeface="Times New Roman" panose="02020603050405020304" pitchFamily="18" charset="0"/>
              </a:rPr>
              <a:t>Deepfake</a:t>
            </a:r>
            <a:r>
              <a:rPr lang="en-IN" sz="2100" dirty="0">
                <a:latin typeface="Times New Roman" panose="02020603050405020304" pitchFamily="18" charset="0"/>
                <a:cs typeface="Times New Roman" panose="02020603050405020304" pitchFamily="18" charset="0"/>
              </a:rPr>
              <a:t> Detection Challenge Dataset. </a:t>
            </a:r>
            <a:r>
              <a:rPr lang="en-IN" sz="2100" dirty="0" err="1">
                <a:latin typeface="Times New Roman" panose="02020603050405020304" pitchFamily="18" charset="0"/>
                <a:cs typeface="Times New Roman" panose="02020603050405020304" pitchFamily="18" charset="0"/>
              </a:rPr>
              <a:t>arXiv</a:t>
            </a:r>
            <a:r>
              <a:rPr lang="en-IN" sz="2100" dirty="0">
                <a:latin typeface="Times New Roman" panose="02020603050405020304" pitchFamily="18" charset="0"/>
                <a:cs typeface="Times New Roman" panose="02020603050405020304" pitchFamily="18" charset="0"/>
              </a:rPr>
              <a:t> preprint arXiv:2006.07397.</a:t>
            </a:r>
          </a:p>
          <a:p>
            <a:pPr marL="0" indent="0" algn="just">
              <a:buNone/>
            </a:pPr>
            <a:endParaRPr lang="en-IN" sz="2100" dirty="0">
              <a:latin typeface="Times New Roman" panose="02020603050405020304" pitchFamily="18" charset="0"/>
              <a:cs typeface="Times New Roman" panose="02020603050405020304" pitchFamily="18" charset="0"/>
            </a:endParaRPr>
          </a:p>
          <a:p>
            <a:pPr algn="just"/>
            <a:endParaRPr lang="en-IN" sz="21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7144483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C892446-334D-1CFA-F8DD-D864A629F09E}"/>
              </a:ext>
            </a:extLst>
          </p:cNvPr>
          <p:cNvSpPr>
            <a:spLocks noGrp="1"/>
          </p:cNvSpPr>
          <p:nvPr>
            <p:ph idx="1"/>
          </p:nvPr>
        </p:nvSpPr>
        <p:spPr>
          <a:xfrm>
            <a:off x="2375647" y="2456329"/>
            <a:ext cx="7262098" cy="1527843"/>
          </a:xfrm>
        </p:spPr>
        <p:txBody>
          <a:bodyPr>
            <a:noAutofit/>
          </a:bodyPr>
          <a:lstStyle/>
          <a:p>
            <a:pPr marL="0" indent="0">
              <a:buNone/>
            </a:pPr>
            <a:r>
              <a:rPr lang="en-US" sz="8600" b="1" dirty="0">
                <a:latin typeface="Times New Roman" panose="02020603050405020304" pitchFamily="18" charset="0"/>
                <a:cs typeface="Times New Roman" panose="02020603050405020304" pitchFamily="18" charset="0"/>
              </a:rPr>
              <a:t>THANK YOU</a:t>
            </a:r>
            <a:endParaRPr lang="en-IN" sz="8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827234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atin typeface="Times New Roman" panose="02020603050405020304" pitchFamily="18" charset="0"/>
                <a:cs typeface="Times New Roman" panose="02020603050405020304" pitchFamily="18" charset="0"/>
              </a:rPr>
              <a:t>INDEX</a:t>
            </a:r>
          </a:p>
        </p:txBody>
      </p:sp>
      <p:sp>
        <p:nvSpPr>
          <p:cNvPr id="3" name="Content Placeholder 2"/>
          <p:cNvSpPr>
            <a:spLocks noGrp="1"/>
          </p:cNvSpPr>
          <p:nvPr>
            <p:ph idx="1"/>
          </p:nvPr>
        </p:nvSpPr>
        <p:spPr/>
        <p:txBody>
          <a:bodyPr>
            <a:normAutofit fontScale="92500" lnSpcReduction="20000"/>
          </a:bodyPr>
          <a:lstStyle/>
          <a:p>
            <a:r>
              <a:rPr lang="en-US" dirty="0">
                <a:latin typeface="Times New Roman" panose="02020603050405020304" pitchFamily="18" charset="0"/>
                <a:cs typeface="Times New Roman" panose="02020603050405020304" pitchFamily="18" charset="0"/>
              </a:rPr>
              <a:t>Abstract</a:t>
            </a:r>
          </a:p>
          <a:p>
            <a:r>
              <a:rPr lang="en-US" dirty="0">
                <a:latin typeface="Times New Roman" panose="02020603050405020304" pitchFamily="18" charset="0"/>
                <a:cs typeface="Times New Roman" panose="02020603050405020304" pitchFamily="18" charset="0"/>
              </a:rPr>
              <a:t>Introduction</a:t>
            </a:r>
          </a:p>
          <a:p>
            <a:r>
              <a:rPr lang="en-US" dirty="0">
                <a:latin typeface="Times New Roman" panose="02020603050405020304" pitchFamily="18" charset="0"/>
                <a:cs typeface="Times New Roman" panose="02020603050405020304" pitchFamily="18" charset="0"/>
              </a:rPr>
              <a:t>Problem Statement</a:t>
            </a:r>
          </a:p>
          <a:p>
            <a:r>
              <a:rPr lang="en-US" dirty="0">
                <a:latin typeface="Times New Roman" panose="02020603050405020304" pitchFamily="18" charset="0"/>
                <a:cs typeface="Times New Roman" panose="02020603050405020304" pitchFamily="18" charset="0"/>
              </a:rPr>
              <a:t>Dataset</a:t>
            </a:r>
          </a:p>
          <a:p>
            <a:r>
              <a:rPr lang="en-US" dirty="0">
                <a:latin typeface="Times New Roman" panose="02020603050405020304" pitchFamily="18" charset="0"/>
                <a:cs typeface="Times New Roman" panose="02020603050405020304" pitchFamily="18" charset="0"/>
              </a:rPr>
              <a:t>Workflow</a:t>
            </a:r>
          </a:p>
          <a:p>
            <a:r>
              <a:rPr lang="en-US" dirty="0">
                <a:latin typeface="Times New Roman" panose="02020603050405020304" pitchFamily="18" charset="0"/>
                <a:cs typeface="Times New Roman" panose="02020603050405020304" pitchFamily="18" charset="0"/>
              </a:rPr>
              <a:t>Requirements</a:t>
            </a:r>
          </a:p>
          <a:p>
            <a:r>
              <a:rPr lang="en-US" dirty="0">
                <a:latin typeface="Times New Roman" panose="02020603050405020304" pitchFamily="18" charset="0"/>
                <a:cs typeface="Times New Roman" panose="02020603050405020304" pitchFamily="18" charset="0"/>
              </a:rPr>
              <a:t>Objective</a:t>
            </a:r>
          </a:p>
          <a:p>
            <a:r>
              <a:rPr lang="en-US" dirty="0">
                <a:latin typeface="Times New Roman" panose="02020603050405020304" pitchFamily="18" charset="0"/>
                <a:cs typeface="Times New Roman" panose="02020603050405020304" pitchFamily="18" charset="0"/>
              </a:rPr>
              <a:t>Dataset selection and preprocessing</a:t>
            </a:r>
          </a:p>
          <a:p>
            <a:r>
              <a:rPr lang="en-US" dirty="0">
                <a:latin typeface="Times New Roman" panose="02020603050405020304" pitchFamily="18" charset="0"/>
                <a:cs typeface="Times New Roman" panose="02020603050405020304" pitchFamily="18" charset="0"/>
              </a:rPr>
              <a:t>Model overview and Design</a:t>
            </a:r>
          </a:p>
          <a:p>
            <a:r>
              <a:rPr lang="en-US" dirty="0">
                <a:latin typeface="Times New Roman" panose="02020603050405020304" pitchFamily="18" charset="0"/>
                <a:cs typeface="Times New Roman" panose="02020603050405020304" pitchFamily="18" charset="0"/>
              </a:rPr>
              <a:t>Work Timeline</a:t>
            </a:r>
          </a:p>
          <a:p>
            <a:pPr marL="0" indent="0">
              <a:buNone/>
            </a:pPr>
            <a:endParaRPr lang="en-US" dirty="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264043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atin typeface="Times New Roman" panose="02020603050405020304" pitchFamily="18" charset="0"/>
                <a:cs typeface="Times New Roman" panose="02020603050405020304" pitchFamily="18" charset="0"/>
              </a:rPr>
              <a:t>ABSTRACT</a:t>
            </a:r>
            <a:endParaRPr lang="en-US" b="1" dirty="0"/>
          </a:p>
        </p:txBody>
      </p:sp>
      <p:sp>
        <p:nvSpPr>
          <p:cNvPr id="3" name="Content Placeholder 2"/>
          <p:cNvSpPr>
            <a:spLocks noGrp="1"/>
          </p:cNvSpPr>
          <p:nvPr>
            <p:ph idx="1"/>
          </p:nvPr>
        </p:nvSpPr>
        <p:spPr>
          <a:xfrm>
            <a:off x="838200" y="1853569"/>
            <a:ext cx="6010469" cy="4351338"/>
          </a:xfrm>
        </p:spPr>
        <p:txBody>
          <a:bodyPr>
            <a:normAutofit/>
          </a:bodyPr>
          <a:lstStyle/>
          <a:p>
            <a:pPr marL="0" indent="0" algn="just">
              <a:buNone/>
            </a:pPr>
            <a:r>
              <a:rPr lang="en-US" sz="2000" dirty="0" err="1">
                <a:latin typeface="Times New Roman" panose="02020603050405020304" pitchFamily="18" charset="0"/>
                <a:cs typeface="Times New Roman" panose="02020603050405020304" pitchFamily="18" charset="0"/>
              </a:rPr>
              <a:t>Deepfake</a:t>
            </a:r>
            <a:r>
              <a:rPr lang="en-US" sz="2000" dirty="0">
                <a:latin typeface="Times New Roman" panose="02020603050405020304" pitchFamily="18" charset="0"/>
                <a:cs typeface="Times New Roman" panose="02020603050405020304" pitchFamily="18" charset="0"/>
              </a:rPr>
              <a:t> images in social media have been posing an enormous threat because they are disseminating false information, influencing public opinions, and further eroding people's trust in digital media. To counter this challenge, the proposed system here is based on ML techniques for proper classification and </a:t>
            </a:r>
            <a:r>
              <a:rPr lang="en-US" sz="2000" dirty="0" err="1">
                <a:latin typeface="Times New Roman" panose="02020603050405020304" pitchFamily="18" charset="0"/>
                <a:cs typeface="Times New Roman" panose="02020603050405020304" pitchFamily="18" charset="0"/>
              </a:rPr>
              <a:t>deepfake</a:t>
            </a:r>
            <a:r>
              <a:rPr lang="en-US" sz="2000" dirty="0">
                <a:latin typeface="Times New Roman" panose="02020603050405020304" pitchFamily="18" charset="0"/>
                <a:cs typeface="Times New Roman" panose="02020603050405020304" pitchFamily="18" charset="0"/>
              </a:rPr>
              <a:t> images detection. The advanced methods of image analysis in the system ensure the proper identification of manipulated content. ML models assess contextual metadata to improve classification accuracy, ensuring a robust and reliable solution to protect social media integrity.</a:t>
            </a:r>
          </a:p>
        </p:txBody>
      </p:sp>
      <p:pic>
        <p:nvPicPr>
          <p:cNvPr id="5" name="Picture 4">
            <a:extLst>
              <a:ext uri="{FF2B5EF4-FFF2-40B4-BE49-F238E27FC236}">
                <a16:creationId xmlns:a16="http://schemas.microsoft.com/office/drawing/2014/main" id="{BF256C92-057E-DFDD-78CD-C7557ADBEB31}"/>
              </a:ext>
            </a:extLst>
          </p:cNvPr>
          <p:cNvPicPr>
            <a:picLocks noChangeAspect="1"/>
          </p:cNvPicPr>
          <p:nvPr/>
        </p:nvPicPr>
        <p:blipFill>
          <a:blip r:embed="rId2"/>
          <a:stretch>
            <a:fillRect/>
          </a:stretch>
        </p:blipFill>
        <p:spPr>
          <a:xfrm>
            <a:off x="6960636" y="1713609"/>
            <a:ext cx="4954555" cy="4127307"/>
          </a:xfrm>
          <a:prstGeom prst="rect">
            <a:avLst/>
          </a:prstGeom>
        </p:spPr>
      </p:pic>
    </p:spTree>
    <p:extLst>
      <p:ext uri="{BB962C8B-B14F-4D97-AF65-F5344CB8AC3E}">
        <p14:creationId xmlns:p14="http://schemas.microsoft.com/office/powerpoint/2010/main" val="32703683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C56E1-A786-E27C-9E15-69355EE793E6}"/>
              </a:ext>
            </a:extLst>
          </p:cNvPr>
          <p:cNvSpPr>
            <a:spLocks noGrp="1"/>
          </p:cNvSpPr>
          <p:nvPr>
            <p:ph type="title"/>
          </p:nvPr>
        </p:nvSpPr>
        <p:spPr/>
        <p:txBody>
          <a:bodyPr>
            <a:normAutofit/>
          </a:bodyPr>
          <a:lstStyle/>
          <a:p>
            <a:r>
              <a:rPr lang="en-US" b="1" dirty="0">
                <a:latin typeface="Times New Roman" panose="02020603050405020304" pitchFamily="18" charset="0"/>
                <a:cs typeface="Times New Roman" panose="02020603050405020304" pitchFamily="18" charset="0"/>
              </a:rPr>
              <a:t>INTRODUCTION</a:t>
            </a:r>
            <a:endParaRPr lang="en-IN" b="1" dirty="0"/>
          </a:p>
        </p:txBody>
      </p:sp>
      <p:sp>
        <p:nvSpPr>
          <p:cNvPr id="3" name="Content Placeholder 2">
            <a:extLst>
              <a:ext uri="{FF2B5EF4-FFF2-40B4-BE49-F238E27FC236}">
                <a16:creationId xmlns:a16="http://schemas.microsoft.com/office/drawing/2014/main" id="{EB679977-32AB-F887-92C3-E9C9BF9806A4}"/>
              </a:ext>
            </a:extLst>
          </p:cNvPr>
          <p:cNvSpPr>
            <a:spLocks noGrp="1"/>
          </p:cNvSpPr>
          <p:nvPr>
            <p:ph idx="1"/>
          </p:nvPr>
        </p:nvSpPr>
        <p:spPr>
          <a:xfrm>
            <a:off x="912846" y="1918931"/>
            <a:ext cx="5693228" cy="3828726"/>
          </a:xfrm>
        </p:spPr>
        <p:txBody>
          <a:bodyPr>
            <a:noAutofit/>
          </a:bodyPr>
          <a:lstStyle/>
          <a:p>
            <a:pPr marL="0" indent="0" algn="just">
              <a:buNone/>
            </a:pPr>
            <a:r>
              <a:rPr lang="en-US" sz="2000" dirty="0" err="1">
                <a:latin typeface="Times New Roman" panose="02020603050405020304" pitchFamily="18" charset="0"/>
                <a:cs typeface="Times New Roman" panose="02020603050405020304" pitchFamily="18" charset="0"/>
              </a:rPr>
              <a:t>Deepfake</a:t>
            </a:r>
            <a:r>
              <a:rPr lang="en-US" sz="2000" dirty="0">
                <a:latin typeface="Times New Roman" panose="02020603050405020304" pitchFamily="18" charset="0"/>
                <a:cs typeface="Times New Roman" panose="02020603050405020304" pitchFamily="18" charset="0"/>
              </a:rPr>
              <a:t> images have spread rapidly through the growing online presence of social media platforms, with threats including misinformation, manipulation of public perception, and erosion of trust in digital content. Detection and classification of </a:t>
            </a:r>
            <a:r>
              <a:rPr lang="en-US" sz="2000" dirty="0" err="1">
                <a:latin typeface="Times New Roman" panose="02020603050405020304" pitchFamily="18" charset="0"/>
                <a:cs typeface="Times New Roman" panose="02020603050405020304" pitchFamily="18" charset="0"/>
              </a:rPr>
              <a:t>deepfake</a:t>
            </a:r>
            <a:r>
              <a:rPr lang="en-US" sz="2000" dirty="0">
                <a:latin typeface="Times New Roman" panose="02020603050405020304" pitchFamily="18" charset="0"/>
                <a:cs typeface="Times New Roman" panose="02020603050405020304" pitchFamily="18" charset="0"/>
              </a:rPr>
              <a:t> images are critical to maintaining the integrity of such platforms. The main objective of this project is to create an intelligent system that uses techniques of Machine Learning to accurately detect and classify </a:t>
            </a:r>
            <a:r>
              <a:rPr lang="en-US" sz="2000" dirty="0" err="1">
                <a:latin typeface="Times New Roman" panose="02020603050405020304" pitchFamily="18" charset="0"/>
                <a:cs typeface="Times New Roman" panose="02020603050405020304" pitchFamily="18" charset="0"/>
              </a:rPr>
              <a:t>deepfake</a:t>
            </a:r>
            <a:r>
              <a:rPr lang="en-US" sz="2000" dirty="0">
                <a:latin typeface="Times New Roman" panose="02020603050405020304" pitchFamily="18" charset="0"/>
                <a:cs typeface="Times New Roman" panose="02020603050405020304" pitchFamily="18" charset="0"/>
              </a:rPr>
              <a:t> images. The system overcomes the problem of real-time detection, providing timely intervention in the process of protecting users from harmful and misleading content.</a:t>
            </a:r>
            <a:endParaRPr lang="en-IN" sz="2000"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0EBB925F-15F1-CAB8-8987-A4E32B744537}"/>
              </a:ext>
            </a:extLst>
          </p:cNvPr>
          <p:cNvPicPr>
            <a:picLocks noChangeAspect="1"/>
          </p:cNvPicPr>
          <p:nvPr/>
        </p:nvPicPr>
        <p:blipFill>
          <a:blip r:embed="rId2"/>
          <a:stretch>
            <a:fillRect/>
          </a:stretch>
        </p:blipFill>
        <p:spPr>
          <a:xfrm>
            <a:off x="6905820" y="1918931"/>
            <a:ext cx="4762500" cy="3478471"/>
          </a:xfrm>
          <a:prstGeom prst="rect">
            <a:avLst/>
          </a:prstGeom>
        </p:spPr>
      </p:pic>
    </p:spTree>
    <p:extLst>
      <p:ext uri="{BB962C8B-B14F-4D97-AF65-F5344CB8AC3E}">
        <p14:creationId xmlns:p14="http://schemas.microsoft.com/office/powerpoint/2010/main" val="29430225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AB9EF9-F6DD-A600-F179-2CBBBABF8010}"/>
              </a:ext>
            </a:extLst>
          </p:cNvPr>
          <p:cNvSpPr>
            <a:spLocks noGrp="1"/>
          </p:cNvSpPr>
          <p:nvPr>
            <p:ph type="title"/>
          </p:nvPr>
        </p:nvSpPr>
        <p:spPr/>
        <p:txBody>
          <a:bodyPr/>
          <a:lstStyle/>
          <a:p>
            <a:r>
              <a:rPr lang="en-US" b="1" dirty="0">
                <a:latin typeface="Times New Roman" panose="02020603050405020304" pitchFamily="18" charset="0"/>
                <a:cs typeface="Times New Roman" panose="02020603050405020304" pitchFamily="18" charset="0"/>
              </a:rPr>
              <a:t>PROBLEM STATEMENT</a:t>
            </a:r>
            <a:endParaRPr lang="en-IN" dirty="0"/>
          </a:p>
        </p:txBody>
      </p:sp>
      <p:sp>
        <p:nvSpPr>
          <p:cNvPr id="3" name="Content Placeholder 2">
            <a:extLst>
              <a:ext uri="{FF2B5EF4-FFF2-40B4-BE49-F238E27FC236}">
                <a16:creationId xmlns:a16="http://schemas.microsoft.com/office/drawing/2014/main" id="{12562026-E629-7FE1-61BA-22A4A2C6496F}"/>
              </a:ext>
            </a:extLst>
          </p:cNvPr>
          <p:cNvSpPr>
            <a:spLocks noGrp="1"/>
          </p:cNvSpPr>
          <p:nvPr>
            <p:ph idx="1"/>
          </p:nvPr>
        </p:nvSpPr>
        <p:spPr>
          <a:xfrm>
            <a:off x="838200" y="1613647"/>
            <a:ext cx="10515600" cy="4563316"/>
          </a:xfrm>
        </p:spPr>
        <p:txBody>
          <a:bodyPr>
            <a:normAutofit/>
          </a:bodyPr>
          <a:lstStyle/>
          <a:p>
            <a:pPr marL="0" indent="0" algn="just">
              <a:buNone/>
            </a:pPr>
            <a:r>
              <a:rPr lang="en-US" sz="2500" dirty="0">
                <a:latin typeface="Times New Roman" panose="02020603050405020304" pitchFamily="18" charset="0"/>
                <a:cs typeface="Times New Roman" panose="02020603050405020304" pitchFamily="18" charset="0"/>
              </a:rPr>
              <a:t>Deepfake images spread on social media pose a severe threat by diffusing false information and eroding people's faith in online content. Their detection becomes problematic because the nature of manipulated images is complicated and the huge amount of online shared content overwhelms the search processes. Therefore, this project targets the creation of an accurate machine learning based system that can differentiate deepfake images to ensure authentic content and safety of users against fake information.</a:t>
            </a:r>
            <a:endParaRPr lang="en-IN" sz="2500" dirty="0">
              <a:latin typeface="Times New Roman" panose="02020603050405020304" pitchFamily="18" charset="0"/>
              <a:cs typeface="Times New Roman" panose="02020603050405020304" pitchFamily="18" charset="0"/>
            </a:endParaRPr>
          </a:p>
          <a:p>
            <a:pPr marL="0" indent="0" algn="just">
              <a:buNone/>
            </a:pPr>
            <a:endParaRPr lang="en-IN" sz="2500" dirty="0"/>
          </a:p>
          <a:p>
            <a:endParaRPr lang="en-IN" sz="2500" dirty="0"/>
          </a:p>
        </p:txBody>
      </p:sp>
    </p:spTree>
    <p:extLst>
      <p:ext uri="{BB962C8B-B14F-4D97-AF65-F5344CB8AC3E}">
        <p14:creationId xmlns:p14="http://schemas.microsoft.com/office/powerpoint/2010/main" val="3579609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8CA726-9007-581E-70B6-8A165D8AC37B}"/>
              </a:ext>
            </a:extLst>
          </p:cNvPr>
          <p:cNvSpPr>
            <a:spLocks noGrp="1"/>
          </p:cNvSpPr>
          <p:nvPr>
            <p:ph type="title"/>
          </p:nvPr>
        </p:nvSpPr>
        <p:spPr/>
        <p:txBody>
          <a:bodyPr/>
          <a:lstStyle/>
          <a:p>
            <a:r>
              <a:rPr lang="en-GB" b="1" dirty="0">
                <a:latin typeface="Times New Roman" panose="02020603050405020304" pitchFamily="18" charset="0"/>
                <a:cs typeface="Times New Roman" panose="02020603050405020304" pitchFamily="18" charset="0"/>
              </a:rPr>
              <a:t>DATASET</a:t>
            </a:r>
            <a:endParaRPr lang="en-IN" b="1" dirty="0">
              <a:latin typeface="Times New Roman" panose="02020603050405020304" pitchFamily="18" charset="0"/>
              <a:cs typeface="Times New Roman" panose="02020603050405020304" pitchFamily="18" charset="0"/>
            </a:endParaRPr>
          </a:p>
        </p:txBody>
      </p:sp>
      <p:sp>
        <p:nvSpPr>
          <p:cNvPr id="8" name="TextBox 9">
            <a:extLst>
              <a:ext uri="{FF2B5EF4-FFF2-40B4-BE49-F238E27FC236}">
                <a16:creationId xmlns:a16="http://schemas.microsoft.com/office/drawing/2014/main" id="{AA688008-1678-9ED0-FEC1-1DA2F3A0A497}"/>
              </a:ext>
            </a:extLst>
          </p:cNvPr>
          <p:cNvSpPr txBox="1"/>
          <p:nvPr/>
        </p:nvSpPr>
        <p:spPr>
          <a:xfrm>
            <a:off x="1156995" y="5949136"/>
            <a:ext cx="9123474" cy="40011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n-IN" sz="2000" dirty="0" smtClean="0">
                <a:latin typeface="Times New Roman" panose="02020603050405020304" pitchFamily="18" charset="0"/>
                <a:cs typeface="Times New Roman" panose="02020603050405020304" pitchFamily="18" charset="0"/>
              </a:rPr>
              <a:t>Dataset Link</a:t>
            </a:r>
            <a:r>
              <a:rPr lang="en-IN" sz="2000" dirty="0">
                <a:latin typeface="Times New Roman" panose="02020603050405020304" pitchFamily="18" charset="0"/>
                <a:cs typeface="Times New Roman" panose="02020603050405020304" pitchFamily="18" charset="0"/>
              </a:rPr>
              <a:t>:  https:https://www.kaggle.com/datasets/dagnelies/deepfake-faces/data</a:t>
            </a:r>
          </a:p>
        </p:txBody>
      </p:sp>
      <p:sp>
        <p:nvSpPr>
          <p:cNvPr id="9" name="TextBox 3">
            <a:extLst>
              <a:ext uri="{FF2B5EF4-FFF2-40B4-BE49-F238E27FC236}">
                <a16:creationId xmlns:a16="http://schemas.microsoft.com/office/drawing/2014/main" id="{3D021A48-4F35-8751-AFA9-C839BFFFBDBD}"/>
              </a:ext>
            </a:extLst>
          </p:cNvPr>
          <p:cNvSpPr txBox="1"/>
          <p:nvPr/>
        </p:nvSpPr>
        <p:spPr>
          <a:xfrm>
            <a:off x="1836264" y="4961799"/>
            <a:ext cx="645679" cy="36933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Fig-a</a:t>
            </a:r>
          </a:p>
        </p:txBody>
      </p:sp>
      <p:sp>
        <p:nvSpPr>
          <p:cNvPr id="10" name="TextBox 10">
            <a:extLst>
              <a:ext uri="{FF2B5EF4-FFF2-40B4-BE49-F238E27FC236}">
                <a16:creationId xmlns:a16="http://schemas.microsoft.com/office/drawing/2014/main" id="{748F544A-2F84-4EC3-6389-A814C1E73109}"/>
              </a:ext>
            </a:extLst>
          </p:cNvPr>
          <p:cNvSpPr txBox="1"/>
          <p:nvPr/>
        </p:nvSpPr>
        <p:spPr>
          <a:xfrm>
            <a:off x="9982986" y="4961799"/>
            <a:ext cx="697583" cy="36933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Fig-c</a:t>
            </a:r>
          </a:p>
        </p:txBody>
      </p:sp>
      <p:sp>
        <p:nvSpPr>
          <p:cNvPr id="11" name="TextBox 11">
            <a:extLst>
              <a:ext uri="{FF2B5EF4-FFF2-40B4-BE49-F238E27FC236}">
                <a16:creationId xmlns:a16="http://schemas.microsoft.com/office/drawing/2014/main" id="{414328B9-B998-1780-39CB-662FA66360E9}"/>
              </a:ext>
            </a:extLst>
          </p:cNvPr>
          <p:cNvSpPr txBox="1"/>
          <p:nvPr/>
        </p:nvSpPr>
        <p:spPr>
          <a:xfrm>
            <a:off x="5854045" y="4961799"/>
            <a:ext cx="989815" cy="36933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Fig-b</a:t>
            </a:r>
          </a:p>
        </p:txBody>
      </p:sp>
      <p:sp>
        <p:nvSpPr>
          <p:cNvPr id="12" name="TextBox 5">
            <a:extLst>
              <a:ext uri="{FF2B5EF4-FFF2-40B4-BE49-F238E27FC236}">
                <a16:creationId xmlns:a16="http://schemas.microsoft.com/office/drawing/2014/main" id="{624D891A-6F4F-1181-FE3B-E8F1459C24B2}"/>
              </a:ext>
            </a:extLst>
          </p:cNvPr>
          <p:cNvSpPr txBox="1"/>
          <p:nvPr/>
        </p:nvSpPr>
        <p:spPr>
          <a:xfrm>
            <a:off x="838200" y="1686541"/>
            <a:ext cx="4023360" cy="52322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800" dirty="0">
                <a:latin typeface="Times New Roman" panose="02020603050405020304" pitchFamily="18" charset="0"/>
                <a:cs typeface="Times New Roman" panose="02020603050405020304" pitchFamily="18" charset="0"/>
              </a:rPr>
              <a:t>SAMPLING DATA:-</a:t>
            </a:r>
          </a:p>
        </p:txBody>
      </p:sp>
      <p:pic>
        <p:nvPicPr>
          <p:cNvPr id="1026" name="Picture 2">
            <a:extLst>
              <a:ext uri="{FF2B5EF4-FFF2-40B4-BE49-F238E27FC236}">
                <a16:creationId xmlns:a16="http://schemas.microsoft.com/office/drawing/2014/main" id="{2C300F2E-DCFF-DB3E-04AB-E674CDE2FEE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3534" y="2316372"/>
            <a:ext cx="3385088" cy="253881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0FF35A23-9B83-3AAF-2502-85DBD102F117}"/>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rot="10800000" flipV="1">
            <a:off x="4776210" y="2316372"/>
            <a:ext cx="3385088" cy="2538816"/>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99CABFD4-431B-80F9-F5BF-B731332F7383}"/>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946037" y="2324304"/>
            <a:ext cx="2530884" cy="25308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060899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13235D58-7890-5F90-144B-794FEB64D31D}"/>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70961" y="1734532"/>
            <a:ext cx="3176833" cy="213045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8A9C35A7-65FF-662A-4100-9EE54EB90555}"/>
              </a:ext>
            </a:extLst>
          </p:cNvPr>
          <p:cNvSpPr txBox="1"/>
          <p:nvPr/>
        </p:nvSpPr>
        <p:spPr>
          <a:xfrm>
            <a:off x="2007909" y="4062953"/>
            <a:ext cx="1847654" cy="369332"/>
          </a:xfrm>
          <a:prstGeom prst="rect">
            <a:avLst/>
          </a:prstGeom>
          <a:noFill/>
        </p:spPr>
        <p:txBody>
          <a:bodyPr wrap="square" rtlCol="0">
            <a:spAutoFit/>
          </a:bodyPr>
          <a:lstStyle/>
          <a:p>
            <a:r>
              <a:rPr lang="en-GB" dirty="0"/>
              <a:t>Fig-d</a:t>
            </a:r>
            <a:endParaRPr lang="en-IN" dirty="0"/>
          </a:p>
        </p:txBody>
      </p:sp>
      <p:pic>
        <p:nvPicPr>
          <p:cNvPr id="2052" name="Picture 4">
            <a:extLst>
              <a:ext uri="{FF2B5EF4-FFF2-40B4-BE49-F238E27FC236}">
                <a16:creationId xmlns:a16="http://schemas.microsoft.com/office/drawing/2014/main" id="{51B13C12-E312-3928-4658-D3618AD56C78}"/>
              </a:ext>
            </a:extLst>
          </p:cNvPr>
          <p:cNvPicPr>
            <a:picLocks noGrp="1" noChangeAspect="1" noChangeArrowheads="1"/>
          </p:cNvPicPr>
          <p:nvPr>
            <p:ph idx="1"/>
          </p:nvPr>
        </p:nvPicPr>
        <p:blipFill>
          <a:blip r:embed="rId3" cstate="print">
            <a:extLst>
              <a:ext uri="{28A0092B-C50C-407E-A947-70E740481C1C}">
                <a14:useLocalDpi xmlns:a14="http://schemas.microsoft.com/office/drawing/2010/main" val="0"/>
              </a:ext>
            </a:extLst>
          </a:blip>
          <a:srcRect/>
          <a:stretch>
            <a:fillRect/>
          </a:stretch>
        </p:blipFill>
        <p:spPr bwMode="auto">
          <a:xfrm>
            <a:off x="5151388" y="1458798"/>
            <a:ext cx="2001501" cy="2747963"/>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6B716664-0DC4-B54C-7461-D92C346F7502}"/>
              </a:ext>
            </a:extLst>
          </p:cNvPr>
          <p:cNvSpPr txBox="1"/>
          <p:nvPr/>
        </p:nvSpPr>
        <p:spPr>
          <a:xfrm>
            <a:off x="5825764" y="4432285"/>
            <a:ext cx="1046376" cy="369332"/>
          </a:xfrm>
          <a:prstGeom prst="rect">
            <a:avLst/>
          </a:prstGeom>
          <a:noFill/>
        </p:spPr>
        <p:txBody>
          <a:bodyPr wrap="square" rtlCol="0">
            <a:spAutoFit/>
          </a:bodyPr>
          <a:lstStyle/>
          <a:p>
            <a:r>
              <a:rPr lang="en-GB" dirty="0"/>
              <a:t>Fig-e</a:t>
            </a:r>
            <a:endParaRPr lang="en-IN" dirty="0"/>
          </a:p>
        </p:txBody>
      </p:sp>
      <p:pic>
        <p:nvPicPr>
          <p:cNvPr id="2054" name="Picture 6">
            <a:extLst>
              <a:ext uri="{FF2B5EF4-FFF2-40B4-BE49-F238E27FC236}">
                <a16:creationId xmlns:a16="http://schemas.microsoft.com/office/drawing/2014/main" id="{4A964015-CABB-496D-6119-5DBCA82E1E31}"/>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978219" y="1576657"/>
            <a:ext cx="3349657" cy="2512243"/>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E0526010-A253-2201-7092-8A1CB11BF322}"/>
              </a:ext>
            </a:extLst>
          </p:cNvPr>
          <p:cNvSpPr txBox="1"/>
          <p:nvPr/>
        </p:nvSpPr>
        <p:spPr>
          <a:xfrm>
            <a:off x="9492791" y="4279769"/>
            <a:ext cx="1470581" cy="369332"/>
          </a:xfrm>
          <a:prstGeom prst="rect">
            <a:avLst/>
          </a:prstGeom>
          <a:noFill/>
        </p:spPr>
        <p:txBody>
          <a:bodyPr wrap="square" rtlCol="0">
            <a:spAutoFit/>
          </a:bodyPr>
          <a:lstStyle/>
          <a:p>
            <a:r>
              <a:rPr lang="en-GB" dirty="0"/>
              <a:t>Fig-f</a:t>
            </a:r>
            <a:endParaRPr lang="en-IN" dirty="0"/>
          </a:p>
        </p:txBody>
      </p:sp>
    </p:spTree>
    <p:extLst>
      <p:ext uri="{BB962C8B-B14F-4D97-AF65-F5344CB8AC3E}">
        <p14:creationId xmlns:p14="http://schemas.microsoft.com/office/powerpoint/2010/main" val="7740049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9CD964-A246-AA60-1B1B-06BEF75B7DF6}"/>
              </a:ext>
            </a:extLst>
          </p:cNvPr>
          <p:cNvSpPr>
            <a:spLocks noGrp="1"/>
          </p:cNvSpPr>
          <p:nvPr>
            <p:ph type="title"/>
          </p:nvPr>
        </p:nvSpPr>
        <p:spPr>
          <a:xfrm>
            <a:off x="726141" y="295835"/>
            <a:ext cx="10627659" cy="1394853"/>
          </a:xfrm>
        </p:spPr>
        <p:txBody>
          <a:bodyPr/>
          <a:lstStyle/>
          <a:p>
            <a:r>
              <a:rPr lang="en-GB" b="1" dirty="0">
                <a:latin typeface="Times New Roman" panose="02020603050405020304" pitchFamily="18" charset="0"/>
                <a:cs typeface="Times New Roman" panose="02020603050405020304" pitchFamily="18" charset="0"/>
              </a:rPr>
              <a:t>OBJECTIVE</a:t>
            </a:r>
            <a:endParaRPr lang="en-IN"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F626F368-6EC6-53A4-177E-46918EC49DE4}"/>
              </a:ext>
            </a:extLst>
          </p:cNvPr>
          <p:cNvSpPr>
            <a:spLocks noGrp="1"/>
          </p:cNvSpPr>
          <p:nvPr>
            <p:ph idx="1"/>
          </p:nvPr>
        </p:nvSpPr>
        <p:spPr>
          <a:xfrm>
            <a:off x="726141" y="1555423"/>
            <a:ext cx="10627659" cy="4621541"/>
          </a:xfrm>
        </p:spPr>
        <p:txBody>
          <a:bodyPr>
            <a:noAutofit/>
          </a:bodyPr>
          <a:lstStyle/>
          <a:p>
            <a:pPr marL="0" indent="0" algn="just">
              <a:buNone/>
            </a:pPr>
            <a:r>
              <a:rPr lang="en-IN" sz="2200" dirty="0">
                <a:latin typeface="Times New Roman" panose="02020603050405020304" pitchFamily="18" charset="0"/>
                <a:cs typeface="Times New Roman" panose="02020603050405020304" pitchFamily="18" charset="0"/>
              </a:rPr>
              <a:t>The objective of deepfake image detection using machine learning is to develop accurate, efficient, and generalizable models capable of distinguishing real images from artificially generated ones. This involves enhancing detection accuracy while ensuring robustness against evolving deepfake generation techniques, including GANs and diffusion models. The goal is to create scalable solutions that can operate in real-time across various applications such as social media moderation, cybersecurity, digital forensics, and financial fraud prevention. Additionally, the detection models should be resilient to adversarial attacks and post-processing techniques like compression, cropping, and noise addition.</a:t>
            </a:r>
          </a:p>
          <a:p>
            <a:pPr marL="0" indent="0" algn="just">
              <a:buNone/>
            </a:pPr>
            <a:r>
              <a:rPr lang="en-IN" sz="2200" dirty="0">
                <a:latin typeface="Times New Roman" panose="02020603050405020304" pitchFamily="18" charset="0"/>
                <a:cs typeface="Times New Roman" panose="02020603050405020304" pitchFamily="18" charset="0"/>
              </a:rPr>
              <a:t> Another key objective is to improve interpretability, enabling forensic experts, journalists, and legal professionals to understand and trust detection results. Ethical considerations, including privacy protection and responsible AI deployment, are also central to ensuring that deepfake detection is used for security and misinformation prevention without infringing on user rights. </a:t>
            </a:r>
          </a:p>
        </p:txBody>
      </p:sp>
    </p:spTree>
    <p:extLst>
      <p:ext uri="{BB962C8B-B14F-4D97-AF65-F5344CB8AC3E}">
        <p14:creationId xmlns:p14="http://schemas.microsoft.com/office/powerpoint/2010/main" val="309312169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592</TotalTime>
  <Words>1941</Words>
  <Application>Microsoft Office PowerPoint</Application>
  <PresentationFormat>Widescreen</PresentationFormat>
  <Paragraphs>134</Paragraphs>
  <Slides>24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Arial</vt:lpstr>
      <vt:lpstr>Calibri</vt:lpstr>
      <vt:lpstr>Calibri Light</vt:lpstr>
      <vt:lpstr>Times New Roman</vt:lpstr>
      <vt:lpstr>Office Theme</vt:lpstr>
      <vt:lpstr>DEEP FAKE CLASSIFICATION USING MACHINE LEARNING</vt:lpstr>
      <vt:lpstr>PowerPoint Presentation</vt:lpstr>
      <vt:lpstr>INDEX</vt:lpstr>
      <vt:lpstr>ABSTRACT</vt:lpstr>
      <vt:lpstr>INTRODUCTION</vt:lpstr>
      <vt:lpstr>PROBLEM STATEMENT</vt:lpstr>
      <vt:lpstr>DATASET</vt:lpstr>
      <vt:lpstr>PowerPoint Presentation</vt:lpstr>
      <vt:lpstr>OBJECTIVE</vt:lpstr>
      <vt:lpstr>CHALLENGES</vt:lpstr>
      <vt:lpstr>Contd….</vt:lpstr>
      <vt:lpstr>REQUIREMENTS</vt:lpstr>
      <vt:lpstr>APPLICATIONS</vt:lpstr>
      <vt:lpstr>PowerPoint Presentation</vt:lpstr>
      <vt:lpstr>LITERATURE SURVEY</vt:lpstr>
      <vt:lpstr>PowerPoint Presentation</vt:lpstr>
      <vt:lpstr>MOTIVATION</vt:lpstr>
      <vt:lpstr>WORK TIMELINE</vt:lpstr>
      <vt:lpstr>WORKFLOW</vt:lpstr>
      <vt:lpstr>RESULTS</vt:lpstr>
      <vt:lpstr>CONCLUSION</vt:lpstr>
      <vt:lpstr>REFERENCES</vt:lpstr>
      <vt:lpstr>Contd….</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Windows User</dc:creator>
  <cp:lastModifiedBy>user</cp:lastModifiedBy>
  <cp:revision>18</cp:revision>
  <dcterms:created xsi:type="dcterms:W3CDTF">2025-01-20T09:52:20Z</dcterms:created>
  <dcterms:modified xsi:type="dcterms:W3CDTF">2025-04-25T02:53:17Z</dcterms:modified>
</cp:coreProperties>
</file>

<file path=docProps/thumbnail.jpeg>
</file>